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5" r:id="rId11"/>
    <p:sldId id="266" r:id="rId12"/>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9" d="100"/>
          <a:sy n="69" d="100"/>
        </p:scale>
        <p:origin x="677"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331044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18.pn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pic>
        <p:nvPicPr>
          <p:cNvPr id="4" name="Image 1" descr="preencoded.png"/>
          <p:cNvPicPr>
            <a:picLocks noChangeAspect="1"/>
          </p:cNvPicPr>
          <p:nvPr/>
        </p:nvPicPr>
        <p:blipFill>
          <a:blip r:embed="rId4"/>
          <a:stretch>
            <a:fillRect/>
          </a:stretch>
        </p:blipFill>
        <p:spPr>
          <a:xfrm>
            <a:off x="9151620" y="0"/>
            <a:ext cx="5486400" cy="8229600"/>
          </a:xfrm>
          <a:prstGeom prst="rect">
            <a:avLst/>
          </a:prstGeom>
        </p:spPr>
      </p:pic>
      <p:sp>
        <p:nvSpPr>
          <p:cNvPr id="5" name="Text 1"/>
          <p:cNvSpPr/>
          <p:nvPr/>
        </p:nvSpPr>
        <p:spPr>
          <a:xfrm>
            <a:off x="833199" y="1524953"/>
            <a:ext cx="7477601" cy="2874645"/>
          </a:xfrm>
          <a:prstGeom prst="rect">
            <a:avLst/>
          </a:prstGeom>
          <a:noFill/>
          <a:ln/>
        </p:spPr>
        <p:txBody>
          <a:bodyPr wrap="square" rtlCol="0" anchor="t"/>
          <a:lstStyle/>
          <a:p>
            <a:pPr marL="0" indent="0">
              <a:lnSpc>
                <a:spcPts val="7545"/>
              </a:lnSpc>
              <a:buNone/>
            </a:pPr>
            <a:r>
              <a:rPr lang="en-US" sz="6036" dirty="0">
                <a:solidFill>
                  <a:srgbClr val="5C4E3D"/>
                </a:solidFill>
                <a:latin typeface="Libre Baskerville" pitchFamily="34" charset="0"/>
                <a:ea typeface="Libre Baskerville" pitchFamily="34" charset="-122"/>
                <a:cs typeface="Libre Baskerville" pitchFamily="34" charset="-120"/>
              </a:rPr>
              <a:t>Introduction to Analyzing Hotel Reservation Data</a:t>
            </a:r>
            <a:endParaRPr lang="en-US" sz="6036" dirty="0"/>
          </a:p>
        </p:txBody>
      </p:sp>
      <p:sp>
        <p:nvSpPr>
          <p:cNvPr id="6" name="Text 2"/>
          <p:cNvSpPr/>
          <p:nvPr/>
        </p:nvSpPr>
        <p:spPr>
          <a:xfrm>
            <a:off x="833199" y="4732853"/>
            <a:ext cx="7477601" cy="1333024"/>
          </a:xfrm>
          <a:prstGeom prst="rect">
            <a:avLst/>
          </a:prstGeom>
          <a:noFill/>
          <a:ln/>
        </p:spPr>
        <p:txBody>
          <a:bodyPr wrap="square" rtlCol="0" anchor="t"/>
          <a:lstStyle/>
          <a:p>
            <a:pPr marL="0" indent="0">
              <a:lnSpc>
                <a:spcPts val="2624"/>
              </a:lnSpc>
              <a:buNone/>
            </a:pPr>
            <a:r>
              <a:rPr lang="en-US" sz="1750" dirty="0">
                <a:solidFill>
                  <a:srgbClr val="454240"/>
                </a:solidFill>
                <a:latin typeface="DM Sans" pitchFamily="34" charset="0"/>
                <a:ea typeface="DM Sans" pitchFamily="34" charset="-122"/>
                <a:cs typeface="DM Sans" pitchFamily="34" charset="-120"/>
              </a:rPr>
              <a:t>Unlock valuable insights from your hotel's reservation data using SQL. This presentation will guide you through the process of setting up a MySQL database, importing the data, and executing powerful queries to uncover trends, optimize operations, and drive business growth.</a:t>
            </a:r>
            <a:endParaRPr lang="en-US" sz="1750" dirty="0"/>
          </a:p>
        </p:txBody>
      </p:sp>
      <p:sp>
        <p:nvSpPr>
          <p:cNvPr id="7" name="Shape 3"/>
          <p:cNvSpPr/>
          <p:nvPr/>
        </p:nvSpPr>
        <p:spPr>
          <a:xfrm>
            <a:off x="833199" y="6332458"/>
            <a:ext cx="355402" cy="355402"/>
          </a:xfrm>
          <a:prstGeom prst="roundRect">
            <a:avLst>
              <a:gd name="adj" fmla="val 25726039"/>
            </a:avLst>
          </a:prstGeom>
          <a:noFill/>
          <a:ln w="7620">
            <a:solidFill>
              <a:srgbClr val="FFFFFF"/>
            </a:solidFill>
            <a:prstDash val="solid"/>
          </a:ln>
        </p:spPr>
      </p:sp>
      <p:sp>
        <p:nvSpPr>
          <p:cNvPr id="9" name="Text 4"/>
          <p:cNvSpPr/>
          <p:nvPr/>
        </p:nvSpPr>
        <p:spPr>
          <a:xfrm>
            <a:off x="1299686" y="6315789"/>
            <a:ext cx="1945600" cy="388858"/>
          </a:xfrm>
          <a:prstGeom prst="rect">
            <a:avLst/>
          </a:prstGeom>
          <a:noFill/>
          <a:ln/>
        </p:spPr>
        <p:txBody>
          <a:bodyPr wrap="none" rtlCol="0" anchor="t"/>
          <a:lstStyle/>
          <a:p>
            <a:pPr marL="0" indent="0" algn="l">
              <a:lnSpc>
                <a:spcPts val="3062"/>
              </a:lnSpc>
              <a:buNone/>
            </a:pPr>
            <a:endParaRPr lang="en-US" sz="2187"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pic>
        <p:nvPicPr>
          <p:cNvPr id="4" name="Image 1" descr="preencoded.png"/>
          <p:cNvPicPr>
            <a:picLocks noChangeAspect="1"/>
          </p:cNvPicPr>
          <p:nvPr/>
        </p:nvPicPr>
        <p:blipFill>
          <a:blip r:embed="rId4"/>
          <a:stretch>
            <a:fillRect/>
          </a:stretch>
        </p:blipFill>
        <p:spPr>
          <a:xfrm>
            <a:off x="0" y="0"/>
            <a:ext cx="14630400" cy="8229600"/>
          </a:xfrm>
          <a:prstGeom prst="rect">
            <a:avLst/>
          </a:prstGeom>
        </p:spPr>
      </p:pic>
      <p:sp>
        <p:nvSpPr>
          <p:cNvPr id="5" name="Shape 1"/>
          <p:cNvSpPr/>
          <p:nvPr/>
        </p:nvSpPr>
        <p:spPr>
          <a:xfrm>
            <a:off x="0" y="0"/>
            <a:ext cx="14630400" cy="8229600"/>
          </a:xfrm>
          <a:prstGeom prst="rect">
            <a:avLst/>
          </a:prstGeom>
          <a:solidFill>
            <a:srgbClr val="FFFDFA">
              <a:alpha val="85000"/>
            </a:srgbClr>
          </a:solidFill>
          <a:ln/>
        </p:spPr>
      </p:sp>
      <p:pic>
        <p:nvPicPr>
          <p:cNvPr id="6" name="Image 2" descr="preencoded.png"/>
          <p:cNvPicPr>
            <a:picLocks noChangeAspect="1"/>
          </p:cNvPicPr>
          <p:nvPr/>
        </p:nvPicPr>
        <p:blipFill>
          <a:blip r:embed="rId5"/>
          <a:stretch>
            <a:fillRect/>
          </a:stretch>
        </p:blipFill>
        <p:spPr>
          <a:xfrm>
            <a:off x="613317" y="345688"/>
            <a:ext cx="13402608" cy="7538757"/>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pic>
        <p:nvPicPr>
          <p:cNvPr id="4" name="Image 1" descr="preencoded.png"/>
          <p:cNvPicPr>
            <a:picLocks noChangeAspect="1"/>
          </p:cNvPicPr>
          <p:nvPr/>
        </p:nvPicPr>
        <p:blipFill>
          <a:blip r:embed="rId4"/>
          <a:stretch>
            <a:fillRect/>
          </a:stretch>
        </p:blipFill>
        <p:spPr>
          <a:xfrm>
            <a:off x="10980420" y="0"/>
            <a:ext cx="3657600" cy="8229600"/>
          </a:xfrm>
          <a:prstGeom prst="rect">
            <a:avLst/>
          </a:prstGeom>
        </p:spPr>
      </p:pic>
      <p:sp>
        <p:nvSpPr>
          <p:cNvPr id="5" name="Text 1"/>
          <p:cNvSpPr/>
          <p:nvPr/>
        </p:nvSpPr>
        <p:spPr>
          <a:xfrm>
            <a:off x="833199" y="1419582"/>
            <a:ext cx="8820150" cy="694373"/>
          </a:xfrm>
          <a:prstGeom prst="rect">
            <a:avLst/>
          </a:prstGeom>
          <a:noFill/>
          <a:ln/>
        </p:spPr>
        <p:txBody>
          <a:bodyPr wrap="none" rtlCol="0" anchor="t"/>
          <a:lstStyle/>
          <a:p>
            <a:pPr marL="0" indent="0">
              <a:lnSpc>
                <a:spcPts val="5468"/>
              </a:lnSpc>
              <a:buNone/>
            </a:pPr>
            <a:r>
              <a:rPr lang="en-US" sz="4374" dirty="0">
                <a:solidFill>
                  <a:srgbClr val="5C4E3D"/>
                </a:solidFill>
                <a:latin typeface="Libre Baskerville" pitchFamily="34" charset="0"/>
                <a:ea typeface="Libre Baskerville" pitchFamily="34" charset="-122"/>
                <a:cs typeface="Libre Baskerville" pitchFamily="34" charset="-120"/>
              </a:rPr>
              <a:t>Conclusion and Key Takeaways</a:t>
            </a:r>
            <a:endParaRPr lang="en-US" sz="4374" dirty="0"/>
          </a:p>
        </p:txBody>
      </p:sp>
      <p:sp>
        <p:nvSpPr>
          <p:cNvPr id="6" name="Shape 2"/>
          <p:cNvSpPr/>
          <p:nvPr/>
        </p:nvSpPr>
        <p:spPr>
          <a:xfrm>
            <a:off x="833199" y="2697123"/>
            <a:ext cx="388739" cy="388739"/>
          </a:xfrm>
          <a:prstGeom prst="roundRect">
            <a:avLst>
              <a:gd name="adj" fmla="val 25722"/>
            </a:avLst>
          </a:prstGeom>
          <a:solidFill>
            <a:srgbClr val="F7EDD4"/>
          </a:solidFill>
          <a:ln w="7620">
            <a:solidFill>
              <a:srgbClr val="DDD3BA"/>
            </a:solidFill>
            <a:prstDash val="solid"/>
          </a:ln>
        </p:spPr>
      </p:sp>
      <p:sp>
        <p:nvSpPr>
          <p:cNvPr id="7" name="Text 3"/>
          <p:cNvSpPr/>
          <p:nvPr/>
        </p:nvSpPr>
        <p:spPr>
          <a:xfrm>
            <a:off x="1444109" y="2697123"/>
            <a:ext cx="3931206" cy="694373"/>
          </a:xfrm>
          <a:prstGeom prst="rect">
            <a:avLst/>
          </a:prstGeom>
          <a:noFill/>
          <a:ln/>
        </p:spPr>
        <p:txBody>
          <a:bodyPr wrap="square" rtlCol="0" anchor="t"/>
          <a:lstStyle/>
          <a:p>
            <a:pPr marL="0" indent="0">
              <a:lnSpc>
                <a:spcPts val="2734"/>
              </a:lnSpc>
              <a:buNone/>
            </a:pPr>
            <a:r>
              <a:rPr lang="en-US" sz="2187" dirty="0">
                <a:solidFill>
                  <a:srgbClr val="454240"/>
                </a:solidFill>
                <a:latin typeface="Libre Baskerville" pitchFamily="34" charset="0"/>
                <a:ea typeface="Libre Baskerville" pitchFamily="34" charset="-122"/>
                <a:cs typeface="Libre Baskerville" pitchFamily="34" charset="-120"/>
              </a:rPr>
              <a:t>Streamlined Analysis Workflow</a:t>
            </a:r>
            <a:endParaRPr lang="en-US" sz="2187" dirty="0"/>
          </a:p>
        </p:txBody>
      </p:sp>
      <p:sp>
        <p:nvSpPr>
          <p:cNvPr id="8" name="Text 4"/>
          <p:cNvSpPr/>
          <p:nvPr/>
        </p:nvSpPr>
        <p:spPr>
          <a:xfrm>
            <a:off x="1444109" y="3524726"/>
            <a:ext cx="3931206" cy="1666280"/>
          </a:xfrm>
          <a:prstGeom prst="rect">
            <a:avLst/>
          </a:prstGeom>
          <a:noFill/>
          <a:ln/>
        </p:spPr>
        <p:txBody>
          <a:bodyPr wrap="square" rtlCol="0" anchor="t"/>
          <a:lstStyle/>
          <a:p>
            <a:pPr marL="0" indent="0">
              <a:lnSpc>
                <a:spcPts val="2624"/>
              </a:lnSpc>
              <a:buNone/>
            </a:pPr>
            <a:r>
              <a:rPr lang="en-US" sz="1750" dirty="0">
                <a:solidFill>
                  <a:srgbClr val="454240"/>
                </a:solidFill>
                <a:latin typeface="DM Sans" pitchFamily="34" charset="0"/>
                <a:ea typeface="DM Sans" pitchFamily="34" charset="-122"/>
                <a:cs typeface="DM Sans" pitchFamily="34" charset="-120"/>
              </a:rPr>
              <a:t>By leveraging MySQL and a well-structured hotel reservation dataset, you can establish an efficient, scalable data analysis process to uncover valuable insights.</a:t>
            </a:r>
            <a:endParaRPr lang="en-US" sz="1750" dirty="0"/>
          </a:p>
        </p:txBody>
      </p:sp>
      <p:sp>
        <p:nvSpPr>
          <p:cNvPr id="9" name="Shape 5"/>
          <p:cNvSpPr/>
          <p:nvPr/>
        </p:nvSpPr>
        <p:spPr>
          <a:xfrm>
            <a:off x="5597485" y="2697123"/>
            <a:ext cx="388739" cy="388739"/>
          </a:xfrm>
          <a:prstGeom prst="roundRect">
            <a:avLst>
              <a:gd name="adj" fmla="val 25722"/>
            </a:avLst>
          </a:prstGeom>
          <a:solidFill>
            <a:srgbClr val="F7EDD4"/>
          </a:solidFill>
          <a:ln w="7620">
            <a:solidFill>
              <a:srgbClr val="DDD3BA"/>
            </a:solidFill>
            <a:prstDash val="solid"/>
          </a:ln>
        </p:spPr>
      </p:sp>
      <p:sp>
        <p:nvSpPr>
          <p:cNvPr id="10" name="Text 6"/>
          <p:cNvSpPr/>
          <p:nvPr/>
        </p:nvSpPr>
        <p:spPr>
          <a:xfrm>
            <a:off x="6208395" y="2697123"/>
            <a:ext cx="3931206" cy="694373"/>
          </a:xfrm>
          <a:prstGeom prst="rect">
            <a:avLst/>
          </a:prstGeom>
          <a:noFill/>
          <a:ln/>
        </p:spPr>
        <p:txBody>
          <a:bodyPr wrap="square" rtlCol="0" anchor="t"/>
          <a:lstStyle/>
          <a:p>
            <a:pPr marL="0" indent="0">
              <a:lnSpc>
                <a:spcPts val="2734"/>
              </a:lnSpc>
              <a:buNone/>
            </a:pPr>
            <a:r>
              <a:rPr lang="en-US" sz="2187" dirty="0">
                <a:solidFill>
                  <a:srgbClr val="454240"/>
                </a:solidFill>
                <a:latin typeface="Libre Baskerville" pitchFamily="34" charset="0"/>
                <a:ea typeface="Libre Baskerville" pitchFamily="34" charset="-122"/>
                <a:cs typeface="Libre Baskerville" pitchFamily="34" charset="-120"/>
              </a:rPr>
              <a:t>SQL Power for Business Intelligence</a:t>
            </a:r>
            <a:endParaRPr lang="en-US" sz="2187" dirty="0"/>
          </a:p>
        </p:txBody>
      </p:sp>
      <p:sp>
        <p:nvSpPr>
          <p:cNvPr id="11" name="Text 7"/>
          <p:cNvSpPr/>
          <p:nvPr/>
        </p:nvSpPr>
        <p:spPr>
          <a:xfrm>
            <a:off x="6208395" y="3524726"/>
            <a:ext cx="3931206" cy="1666280"/>
          </a:xfrm>
          <a:prstGeom prst="rect">
            <a:avLst/>
          </a:prstGeom>
          <a:noFill/>
          <a:ln/>
        </p:spPr>
        <p:txBody>
          <a:bodyPr wrap="square" rtlCol="0" anchor="t"/>
          <a:lstStyle/>
          <a:p>
            <a:pPr marL="0" indent="0">
              <a:lnSpc>
                <a:spcPts val="2624"/>
              </a:lnSpc>
              <a:buNone/>
            </a:pPr>
            <a:r>
              <a:rPr lang="en-US" sz="1750" dirty="0">
                <a:solidFill>
                  <a:srgbClr val="454240"/>
                </a:solidFill>
                <a:latin typeface="DM Sans" pitchFamily="34" charset="0"/>
                <a:ea typeface="DM Sans" pitchFamily="34" charset="-122"/>
                <a:cs typeface="DM Sans" pitchFamily="34" charset="-120"/>
              </a:rPr>
              <a:t>The combination of SQL queries, including advanced techniques like stored procedures, empowers you to tackle complex business questions and make data-driven decisions.</a:t>
            </a:r>
            <a:endParaRPr lang="en-US" sz="1750" dirty="0"/>
          </a:p>
        </p:txBody>
      </p:sp>
      <p:sp>
        <p:nvSpPr>
          <p:cNvPr id="12" name="Shape 8"/>
          <p:cNvSpPr/>
          <p:nvPr/>
        </p:nvSpPr>
        <p:spPr>
          <a:xfrm>
            <a:off x="833199" y="5663089"/>
            <a:ext cx="388739" cy="388739"/>
          </a:xfrm>
          <a:prstGeom prst="roundRect">
            <a:avLst>
              <a:gd name="adj" fmla="val 25722"/>
            </a:avLst>
          </a:prstGeom>
          <a:solidFill>
            <a:srgbClr val="F7EDD4"/>
          </a:solidFill>
          <a:ln w="7620">
            <a:solidFill>
              <a:srgbClr val="DDD3BA"/>
            </a:solidFill>
            <a:prstDash val="solid"/>
          </a:ln>
        </p:spPr>
      </p:sp>
      <p:sp>
        <p:nvSpPr>
          <p:cNvPr id="13" name="Text 9"/>
          <p:cNvSpPr/>
          <p:nvPr/>
        </p:nvSpPr>
        <p:spPr>
          <a:xfrm>
            <a:off x="1444109" y="5663089"/>
            <a:ext cx="4042648" cy="347186"/>
          </a:xfrm>
          <a:prstGeom prst="rect">
            <a:avLst/>
          </a:prstGeom>
          <a:noFill/>
          <a:ln/>
        </p:spPr>
        <p:txBody>
          <a:bodyPr wrap="none" rtlCol="0" anchor="t"/>
          <a:lstStyle/>
          <a:p>
            <a:pPr marL="0" indent="0">
              <a:lnSpc>
                <a:spcPts val="2734"/>
              </a:lnSpc>
              <a:buNone/>
            </a:pPr>
            <a:r>
              <a:rPr lang="en-US" sz="2187" dirty="0">
                <a:solidFill>
                  <a:srgbClr val="454240"/>
                </a:solidFill>
                <a:latin typeface="Libre Baskerville" pitchFamily="34" charset="0"/>
                <a:ea typeface="Libre Baskerville" pitchFamily="34" charset="-122"/>
                <a:cs typeface="Libre Baskerville" pitchFamily="34" charset="-120"/>
              </a:rPr>
              <a:t>Impactful Data Visualization</a:t>
            </a:r>
            <a:endParaRPr lang="en-US" sz="2187" dirty="0"/>
          </a:p>
        </p:txBody>
      </p:sp>
      <p:sp>
        <p:nvSpPr>
          <p:cNvPr id="14" name="Text 10"/>
          <p:cNvSpPr/>
          <p:nvPr/>
        </p:nvSpPr>
        <p:spPr>
          <a:xfrm>
            <a:off x="1444109" y="6143506"/>
            <a:ext cx="8695492" cy="666512"/>
          </a:xfrm>
          <a:prstGeom prst="rect">
            <a:avLst/>
          </a:prstGeom>
          <a:noFill/>
          <a:ln/>
        </p:spPr>
        <p:txBody>
          <a:bodyPr wrap="square" rtlCol="0" anchor="t"/>
          <a:lstStyle/>
          <a:p>
            <a:pPr marL="0" indent="0">
              <a:lnSpc>
                <a:spcPts val="2624"/>
              </a:lnSpc>
              <a:buNone/>
            </a:pPr>
            <a:r>
              <a:rPr lang="en-US" sz="1750" dirty="0">
                <a:solidFill>
                  <a:srgbClr val="454240"/>
                </a:solidFill>
                <a:latin typeface="DM Sans" pitchFamily="34" charset="0"/>
                <a:ea typeface="DM Sans" pitchFamily="34" charset="-122"/>
                <a:cs typeface="DM Sans" pitchFamily="34" charset="-120"/>
              </a:rPr>
              <a:t>Integrating screenshots of your SQL query results allows you to communicate your findings clearly and compellingly to stakeholders.</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pic>
        <p:nvPicPr>
          <p:cNvPr id="4" name="Image 1" descr="preencoded.png"/>
          <p:cNvPicPr>
            <a:picLocks noChangeAspect="1"/>
          </p:cNvPicPr>
          <p:nvPr/>
        </p:nvPicPr>
        <p:blipFill>
          <a:blip r:embed="rId4"/>
          <a:stretch>
            <a:fillRect/>
          </a:stretch>
        </p:blipFill>
        <p:spPr>
          <a:xfrm>
            <a:off x="0" y="0"/>
            <a:ext cx="14630400" cy="8229600"/>
          </a:xfrm>
          <a:prstGeom prst="rect">
            <a:avLst/>
          </a:prstGeom>
        </p:spPr>
      </p:pic>
      <p:sp>
        <p:nvSpPr>
          <p:cNvPr id="5" name="Shape 1"/>
          <p:cNvSpPr/>
          <p:nvPr/>
        </p:nvSpPr>
        <p:spPr>
          <a:xfrm>
            <a:off x="0" y="0"/>
            <a:ext cx="14630400" cy="8229600"/>
          </a:xfrm>
          <a:prstGeom prst="rect">
            <a:avLst/>
          </a:prstGeom>
          <a:solidFill>
            <a:srgbClr val="FFFDFA">
              <a:alpha val="85000"/>
            </a:srgbClr>
          </a:solidFill>
          <a:ln/>
        </p:spPr>
      </p:sp>
      <p:sp>
        <p:nvSpPr>
          <p:cNvPr id="6" name="Text 2"/>
          <p:cNvSpPr/>
          <p:nvPr/>
        </p:nvSpPr>
        <p:spPr>
          <a:xfrm>
            <a:off x="2037993" y="714137"/>
            <a:ext cx="8889087" cy="694373"/>
          </a:xfrm>
          <a:prstGeom prst="rect">
            <a:avLst/>
          </a:prstGeom>
          <a:noFill/>
          <a:ln/>
        </p:spPr>
        <p:txBody>
          <a:bodyPr wrap="none" rtlCol="0" anchor="t"/>
          <a:lstStyle/>
          <a:p>
            <a:pPr marL="0" indent="0">
              <a:lnSpc>
                <a:spcPts val="5468"/>
              </a:lnSpc>
              <a:buNone/>
            </a:pPr>
            <a:r>
              <a:rPr lang="en-US" sz="4374" dirty="0">
                <a:solidFill>
                  <a:srgbClr val="5C4E3D"/>
                </a:solidFill>
                <a:latin typeface="Libre Baskerville" pitchFamily="34" charset="0"/>
                <a:ea typeface="Libre Baskerville" pitchFamily="34" charset="-122"/>
                <a:cs typeface="Libre Baskerville" pitchFamily="34" charset="-120"/>
              </a:rPr>
              <a:t>Software Installation and Setup</a:t>
            </a:r>
            <a:endParaRPr lang="en-US" sz="4374" dirty="0"/>
          </a:p>
        </p:txBody>
      </p:sp>
      <p:pic>
        <p:nvPicPr>
          <p:cNvPr id="7" name="Image 2" descr="preencoded.png"/>
          <p:cNvPicPr>
            <a:picLocks noChangeAspect="1"/>
          </p:cNvPicPr>
          <p:nvPr/>
        </p:nvPicPr>
        <p:blipFill>
          <a:blip r:embed="rId5"/>
          <a:stretch>
            <a:fillRect/>
          </a:stretch>
        </p:blipFill>
        <p:spPr>
          <a:xfrm>
            <a:off x="2037993" y="1741765"/>
            <a:ext cx="1110972" cy="1924526"/>
          </a:xfrm>
          <a:prstGeom prst="rect">
            <a:avLst/>
          </a:prstGeom>
        </p:spPr>
      </p:pic>
      <p:sp>
        <p:nvSpPr>
          <p:cNvPr id="8" name="Text 3"/>
          <p:cNvSpPr/>
          <p:nvPr/>
        </p:nvSpPr>
        <p:spPr>
          <a:xfrm>
            <a:off x="3482221" y="1963936"/>
            <a:ext cx="2777490" cy="347186"/>
          </a:xfrm>
          <a:prstGeom prst="rect">
            <a:avLst/>
          </a:prstGeom>
          <a:noFill/>
          <a:ln/>
        </p:spPr>
        <p:txBody>
          <a:bodyPr wrap="none" rtlCol="0" anchor="t"/>
          <a:lstStyle/>
          <a:p>
            <a:pPr marL="0" indent="0" algn="l">
              <a:lnSpc>
                <a:spcPts val="2734"/>
              </a:lnSpc>
              <a:buNone/>
            </a:pPr>
            <a:r>
              <a:rPr lang="en-US" sz="2187" dirty="0">
                <a:solidFill>
                  <a:srgbClr val="454240"/>
                </a:solidFill>
                <a:latin typeface="Libre Baskerville" pitchFamily="34" charset="0"/>
                <a:ea typeface="Libre Baskerville" pitchFamily="34" charset="-122"/>
                <a:cs typeface="Libre Baskerville" pitchFamily="34" charset="-120"/>
              </a:rPr>
              <a:t>Install MySQL</a:t>
            </a:r>
            <a:endParaRPr lang="en-US" sz="2187" dirty="0"/>
          </a:p>
        </p:txBody>
      </p:sp>
      <p:sp>
        <p:nvSpPr>
          <p:cNvPr id="9" name="Text 4"/>
          <p:cNvSpPr/>
          <p:nvPr/>
        </p:nvSpPr>
        <p:spPr>
          <a:xfrm>
            <a:off x="3482221" y="2444353"/>
            <a:ext cx="9110186" cy="999768"/>
          </a:xfrm>
          <a:prstGeom prst="rect">
            <a:avLst/>
          </a:prstGeom>
          <a:noFill/>
          <a:ln/>
        </p:spPr>
        <p:txBody>
          <a:bodyPr wrap="square" rtlCol="0" anchor="t"/>
          <a:lstStyle/>
          <a:p>
            <a:pPr marL="0" indent="0" algn="l">
              <a:lnSpc>
                <a:spcPts val="2624"/>
              </a:lnSpc>
              <a:buNone/>
            </a:pPr>
            <a:r>
              <a:rPr lang="en-US" sz="1750" dirty="0">
                <a:solidFill>
                  <a:srgbClr val="454240"/>
                </a:solidFill>
                <a:latin typeface="DM Sans" pitchFamily="34" charset="0"/>
                <a:ea typeface="DM Sans" pitchFamily="34" charset="-122"/>
                <a:cs typeface="DM Sans" pitchFamily="34" charset="-120"/>
              </a:rPr>
              <a:t>Download the latest MySQL Community Server for your operating system and follow the on-screen instructions to install it. This will provide the database management system needed to host the hotel reservation data.</a:t>
            </a:r>
            <a:endParaRPr lang="en-US" sz="1750" dirty="0"/>
          </a:p>
        </p:txBody>
      </p:sp>
      <p:pic>
        <p:nvPicPr>
          <p:cNvPr id="10" name="Image 3" descr="preencoded.png"/>
          <p:cNvPicPr>
            <a:picLocks noChangeAspect="1"/>
          </p:cNvPicPr>
          <p:nvPr/>
        </p:nvPicPr>
        <p:blipFill>
          <a:blip r:embed="rId6"/>
          <a:stretch>
            <a:fillRect/>
          </a:stretch>
        </p:blipFill>
        <p:spPr>
          <a:xfrm>
            <a:off x="2037993" y="3666292"/>
            <a:ext cx="1110972" cy="1924526"/>
          </a:xfrm>
          <a:prstGeom prst="rect">
            <a:avLst/>
          </a:prstGeom>
        </p:spPr>
      </p:pic>
      <p:sp>
        <p:nvSpPr>
          <p:cNvPr id="11" name="Text 5"/>
          <p:cNvSpPr/>
          <p:nvPr/>
        </p:nvSpPr>
        <p:spPr>
          <a:xfrm>
            <a:off x="3482221" y="3888462"/>
            <a:ext cx="3855244" cy="347186"/>
          </a:xfrm>
          <a:prstGeom prst="rect">
            <a:avLst/>
          </a:prstGeom>
          <a:noFill/>
          <a:ln/>
        </p:spPr>
        <p:txBody>
          <a:bodyPr wrap="none" rtlCol="0" anchor="t"/>
          <a:lstStyle/>
          <a:p>
            <a:pPr marL="0" indent="0" algn="l">
              <a:lnSpc>
                <a:spcPts val="2734"/>
              </a:lnSpc>
              <a:buNone/>
            </a:pPr>
            <a:r>
              <a:rPr lang="en-US" sz="2187" dirty="0">
                <a:solidFill>
                  <a:srgbClr val="454240"/>
                </a:solidFill>
                <a:latin typeface="Libre Baskerville" pitchFamily="34" charset="0"/>
                <a:ea typeface="Libre Baskerville" pitchFamily="34" charset="-122"/>
                <a:cs typeface="Libre Baskerville" pitchFamily="34" charset="-120"/>
              </a:rPr>
              <a:t>Set Up MySQL Workbench</a:t>
            </a:r>
            <a:endParaRPr lang="en-US" sz="2187" dirty="0"/>
          </a:p>
        </p:txBody>
      </p:sp>
      <p:sp>
        <p:nvSpPr>
          <p:cNvPr id="12" name="Text 6"/>
          <p:cNvSpPr/>
          <p:nvPr/>
        </p:nvSpPr>
        <p:spPr>
          <a:xfrm>
            <a:off x="3482221" y="4368879"/>
            <a:ext cx="9110186" cy="999768"/>
          </a:xfrm>
          <a:prstGeom prst="rect">
            <a:avLst/>
          </a:prstGeom>
          <a:noFill/>
          <a:ln/>
        </p:spPr>
        <p:txBody>
          <a:bodyPr wrap="square" rtlCol="0" anchor="t"/>
          <a:lstStyle/>
          <a:p>
            <a:pPr marL="0" indent="0" algn="l">
              <a:lnSpc>
                <a:spcPts val="2624"/>
              </a:lnSpc>
              <a:buNone/>
            </a:pPr>
            <a:r>
              <a:rPr lang="en-US" sz="1750" dirty="0">
                <a:solidFill>
                  <a:srgbClr val="454240"/>
                </a:solidFill>
                <a:latin typeface="DM Sans" pitchFamily="34" charset="0"/>
                <a:ea typeface="DM Sans" pitchFamily="34" charset="-122"/>
                <a:cs typeface="DM Sans" pitchFamily="34" charset="-120"/>
              </a:rPr>
              <a:t>Install MySQL Workbench, a visual database design tool that simplifies database administration and development tasks. This will be used to create the database schema and execute SQL queries.</a:t>
            </a:r>
            <a:endParaRPr lang="en-US" sz="1750" dirty="0"/>
          </a:p>
        </p:txBody>
      </p:sp>
      <p:pic>
        <p:nvPicPr>
          <p:cNvPr id="13" name="Image 4" descr="preencoded.png"/>
          <p:cNvPicPr>
            <a:picLocks noChangeAspect="1"/>
          </p:cNvPicPr>
          <p:nvPr/>
        </p:nvPicPr>
        <p:blipFill>
          <a:blip r:embed="rId7"/>
          <a:stretch>
            <a:fillRect/>
          </a:stretch>
        </p:blipFill>
        <p:spPr>
          <a:xfrm>
            <a:off x="2037993" y="5590818"/>
            <a:ext cx="1110972" cy="1924526"/>
          </a:xfrm>
          <a:prstGeom prst="rect">
            <a:avLst/>
          </a:prstGeom>
        </p:spPr>
      </p:pic>
      <p:sp>
        <p:nvSpPr>
          <p:cNvPr id="14" name="Text 7"/>
          <p:cNvSpPr/>
          <p:nvPr/>
        </p:nvSpPr>
        <p:spPr>
          <a:xfrm>
            <a:off x="3482221" y="5812988"/>
            <a:ext cx="4378047" cy="347186"/>
          </a:xfrm>
          <a:prstGeom prst="rect">
            <a:avLst/>
          </a:prstGeom>
          <a:noFill/>
          <a:ln/>
        </p:spPr>
        <p:txBody>
          <a:bodyPr wrap="none" rtlCol="0" anchor="t"/>
          <a:lstStyle/>
          <a:p>
            <a:pPr marL="0" indent="0" algn="l">
              <a:lnSpc>
                <a:spcPts val="2734"/>
              </a:lnSpc>
              <a:buNone/>
            </a:pPr>
            <a:r>
              <a:rPr lang="en-US" sz="2187" dirty="0">
                <a:solidFill>
                  <a:srgbClr val="454240"/>
                </a:solidFill>
                <a:latin typeface="Libre Baskerville" pitchFamily="34" charset="0"/>
                <a:ea typeface="Libre Baskerville" pitchFamily="34" charset="-122"/>
                <a:cs typeface="Libre Baskerville" pitchFamily="34" charset="-120"/>
              </a:rPr>
              <a:t>Configure MySQL Connection</a:t>
            </a:r>
            <a:endParaRPr lang="en-US" sz="2187" dirty="0"/>
          </a:p>
        </p:txBody>
      </p:sp>
      <p:sp>
        <p:nvSpPr>
          <p:cNvPr id="15" name="Text 8"/>
          <p:cNvSpPr/>
          <p:nvPr/>
        </p:nvSpPr>
        <p:spPr>
          <a:xfrm>
            <a:off x="3482221" y="6293406"/>
            <a:ext cx="9110186" cy="999768"/>
          </a:xfrm>
          <a:prstGeom prst="rect">
            <a:avLst/>
          </a:prstGeom>
          <a:noFill/>
          <a:ln/>
        </p:spPr>
        <p:txBody>
          <a:bodyPr wrap="square" rtlCol="0" anchor="t"/>
          <a:lstStyle/>
          <a:p>
            <a:pPr marL="0" indent="0" algn="l">
              <a:lnSpc>
                <a:spcPts val="2624"/>
              </a:lnSpc>
              <a:buNone/>
            </a:pPr>
            <a:r>
              <a:rPr lang="en-US" sz="1750" dirty="0">
                <a:solidFill>
                  <a:srgbClr val="454240"/>
                </a:solidFill>
                <a:latin typeface="DM Sans" pitchFamily="34" charset="0"/>
                <a:ea typeface="DM Sans" pitchFamily="34" charset="-122"/>
                <a:cs typeface="DM Sans" pitchFamily="34" charset="-120"/>
              </a:rPr>
              <a:t>Set up a new MySQL connection in Workbench, specifying the server host, port, username, and password. This will allow you to securely access the MySQL database from the Workbench application.</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719"/>
          </a:xfrm>
          <a:prstGeom prst="rect">
            <a:avLst/>
          </a:prstGeom>
          <a:solidFill>
            <a:srgbClr val="FFFDFA"/>
          </a:solidFill>
          <a:ln/>
        </p:spPr>
      </p:sp>
      <p:sp>
        <p:nvSpPr>
          <p:cNvPr id="4" name="Text 1"/>
          <p:cNvSpPr/>
          <p:nvPr/>
        </p:nvSpPr>
        <p:spPr>
          <a:xfrm>
            <a:off x="2284809" y="582454"/>
            <a:ext cx="10060662" cy="1323499"/>
          </a:xfrm>
          <a:prstGeom prst="rect">
            <a:avLst/>
          </a:prstGeom>
          <a:noFill/>
          <a:ln/>
        </p:spPr>
        <p:txBody>
          <a:bodyPr wrap="square" rtlCol="0" anchor="t"/>
          <a:lstStyle/>
          <a:p>
            <a:pPr marL="0" indent="0">
              <a:lnSpc>
                <a:spcPts val="5212"/>
              </a:lnSpc>
              <a:buNone/>
            </a:pPr>
            <a:r>
              <a:rPr lang="en-US" sz="4169" dirty="0">
                <a:solidFill>
                  <a:srgbClr val="5C4E3D"/>
                </a:solidFill>
                <a:latin typeface="Libre Baskerville" pitchFamily="34" charset="0"/>
                <a:ea typeface="Libre Baskerville" pitchFamily="34" charset="-122"/>
                <a:cs typeface="Libre Baskerville" pitchFamily="34" charset="-120"/>
              </a:rPr>
              <a:t>Preparing the Hotel Reservation Dataset</a:t>
            </a:r>
            <a:endParaRPr lang="en-US" sz="4169" dirty="0"/>
          </a:p>
        </p:txBody>
      </p:sp>
      <p:sp>
        <p:nvSpPr>
          <p:cNvPr id="5" name="Shape 2"/>
          <p:cNvSpPr/>
          <p:nvPr/>
        </p:nvSpPr>
        <p:spPr>
          <a:xfrm>
            <a:off x="2284809" y="2329458"/>
            <a:ext cx="1676757" cy="1199078"/>
          </a:xfrm>
          <a:prstGeom prst="roundRect">
            <a:avLst>
              <a:gd name="adj" fmla="val 7949"/>
            </a:avLst>
          </a:prstGeom>
          <a:solidFill>
            <a:srgbClr val="F7EDD4"/>
          </a:solidFill>
          <a:ln w="7620">
            <a:solidFill>
              <a:srgbClr val="DDD3BA"/>
            </a:solidFill>
            <a:prstDash val="solid"/>
          </a:ln>
        </p:spPr>
      </p:sp>
      <p:sp>
        <p:nvSpPr>
          <p:cNvPr id="6" name="Text 3"/>
          <p:cNvSpPr/>
          <p:nvPr/>
        </p:nvSpPr>
        <p:spPr>
          <a:xfrm>
            <a:off x="2504123" y="2730341"/>
            <a:ext cx="118110" cy="397193"/>
          </a:xfrm>
          <a:prstGeom prst="rect">
            <a:avLst/>
          </a:prstGeom>
          <a:noFill/>
          <a:ln/>
        </p:spPr>
        <p:txBody>
          <a:bodyPr wrap="none" rtlCol="0" anchor="t"/>
          <a:lstStyle/>
          <a:p>
            <a:pPr marL="0" indent="0" algn="ctr">
              <a:lnSpc>
                <a:spcPts val="3127"/>
              </a:lnSpc>
              <a:buNone/>
            </a:pPr>
            <a:r>
              <a:rPr lang="en-US" sz="2085" dirty="0">
                <a:solidFill>
                  <a:srgbClr val="454240"/>
                </a:solidFill>
                <a:latin typeface="Libre Baskerville" pitchFamily="34" charset="0"/>
                <a:ea typeface="Libre Baskerville" pitchFamily="34" charset="-122"/>
                <a:cs typeface="Libre Baskerville" pitchFamily="34" charset="-120"/>
              </a:rPr>
              <a:t>1</a:t>
            </a:r>
            <a:endParaRPr lang="en-US" sz="2085" dirty="0"/>
          </a:p>
        </p:txBody>
      </p:sp>
      <p:sp>
        <p:nvSpPr>
          <p:cNvPr id="7" name="Text 4"/>
          <p:cNvSpPr/>
          <p:nvPr/>
        </p:nvSpPr>
        <p:spPr>
          <a:xfrm>
            <a:off x="4173260" y="2541151"/>
            <a:ext cx="2647474" cy="330994"/>
          </a:xfrm>
          <a:prstGeom prst="rect">
            <a:avLst/>
          </a:prstGeom>
          <a:noFill/>
          <a:ln/>
        </p:spPr>
        <p:txBody>
          <a:bodyPr wrap="none" rtlCol="0" anchor="t"/>
          <a:lstStyle/>
          <a:p>
            <a:pPr marL="0" indent="0" algn="l">
              <a:lnSpc>
                <a:spcPts val="2606"/>
              </a:lnSpc>
              <a:buNone/>
            </a:pPr>
            <a:r>
              <a:rPr lang="en-US" sz="2085" dirty="0">
                <a:solidFill>
                  <a:srgbClr val="454240"/>
                </a:solidFill>
                <a:latin typeface="Libre Baskerville" pitchFamily="34" charset="0"/>
                <a:ea typeface="Libre Baskerville" pitchFamily="34" charset="-122"/>
                <a:cs typeface="Libre Baskerville" pitchFamily="34" charset="-120"/>
              </a:rPr>
              <a:t>Data Extraction</a:t>
            </a:r>
            <a:endParaRPr lang="en-US" sz="2085" dirty="0"/>
          </a:p>
        </p:txBody>
      </p:sp>
      <p:sp>
        <p:nvSpPr>
          <p:cNvPr id="8" name="Text 5"/>
          <p:cNvSpPr/>
          <p:nvPr/>
        </p:nvSpPr>
        <p:spPr>
          <a:xfrm>
            <a:off x="4173260" y="2999184"/>
            <a:ext cx="5020389" cy="317659"/>
          </a:xfrm>
          <a:prstGeom prst="rect">
            <a:avLst/>
          </a:prstGeom>
          <a:noFill/>
          <a:ln/>
        </p:spPr>
        <p:txBody>
          <a:bodyPr wrap="none" rtlCol="0" anchor="t"/>
          <a:lstStyle/>
          <a:p>
            <a:pPr marL="0" indent="0" algn="l">
              <a:lnSpc>
                <a:spcPts val="2502"/>
              </a:lnSpc>
              <a:buNone/>
            </a:pPr>
            <a:r>
              <a:rPr lang="en-US" sz="1668" dirty="0">
                <a:solidFill>
                  <a:srgbClr val="454240"/>
                </a:solidFill>
                <a:latin typeface="DM Sans" pitchFamily="34" charset="0"/>
                <a:ea typeface="DM Sans" pitchFamily="34" charset="-122"/>
                <a:cs typeface="DM Sans" pitchFamily="34" charset="-120"/>
              </a:rPr>
              <a:t>Gather data from various hotel reservation systems</a:t>
            </a:r>
            <a:endParaRPr lang="en-US" sz="1668" dirty="0"/>
          </a:p>
        </p:txBody>
      </p:sp>
      <p:sp>
        <p:nvSpPr>
          <p:cNvPr id="9" name="Shape 6"/>
          <p:cNvSpPr/>
          <p:nvPr/>
        </p:nvSpPr>
        <p:spPr>
          <a:xfrm>
            <a:off x="4067413" y="3504456"/>
            <a:ext cx="8172212" cy="21134"/>
          </a:xfrm>
          <a:prstGeom prst="roundRect">
            <a:avLst>
              <a:gd name="adj" fmla="val 450991"/>
            </a:avLst>
          </a:prstGeom>
          <a:solidFill>
            <a:srgbClr val="DDD3BA"/>
          </a:solidFill>
          <a:ln/>
        </p:spPr>
      </p:sp>
      <p:sp>
        <p:nvSpPr>
          <p:cNvPr id="10" name="Shape 7"/>
          <p:cNvSpPr/>
          <p:nvPr/>
        </p:nvSpPr>
        <p:spPr>
          <a:xfrm>
            <a:off x="2284809" y="3634383"/>
            <a:ext cx="3353514" cy="1199078"/>
          </a:xfrm>
          <a:prstGeom prst="roundRect">
            <a:avLst>
              <a:gd name="adj" fmla="val 7949"/>
            </a:avLst>
          </a:prstGeom>
          <a:solidFill>
            <a:srgbClr val="F7EDD4"/>
          </a:solidFill>
          <a:ln w="7620">
            <a:solidFill>
              <a:srgbClr val="DDD3BA"/>
            </a:solidFill>
            <a:prstDash val="solid"/>
          </a:ln>
        </p:spPr>
      </p:sp>
      <p:sp>
        <p:nvSpPr>
          <p:cNvPr id="11" name="Text 8"/>
          <p:cNvSpPr/>
          <p:nvPr/>
        </p:nvSpPr>
        <p:spPr>
          <a:xfrm>
            <a:off x="2504123" y="4035266"/>
            <a:ext cx="163116" cy="397193"/>
          </a:xfrm>
          <a:prstGeom prst="rect">
            <a:avLst/>
          </a:prstGeom>
          <a:noFill/>
          <a:ln/>
        </p:spPr>
        <p:txBody>
          <a:bodyPr wrap="none" rtlCol="0" anchor="t"/>
          <a:lstStyle/>
          <a:p>
            <a:pPr marL="0" indent="0" algn="ctr">
              <a:lnSpc>
                <a:spcPts val="3127"/>
              </a:lnSpc>
              <a:buNone/>
            </a:pPr>
            <a:r>
              <a:rPr lang="en-US" sz="2085" dirty="0">
                <a:solidFill>
                  <a:srgbClr val="454240"/>
                </a:solidFill>
                <a:latin typeface="Libre Baskerville" pitchFamily="34" charset="0"/>
                <a:ea typeface="Libre Baskerville" pitchFamily="34" charset="-122"/>
                <a:cs typeface="Libre Baskerville" pitchFamily="34" charset="-120"/>
              </a:rPr>
              <a:t>2</a:t>
            </a:r>
            <a:endParaRPr lang="en-US" sz="2085" dirty="0"/>
          </a:p>
        </p:txBody>
      </p:sp>
      <p:sp>
        <p:nvSpPr>
          <p:cNvPr id="12" name="Text 9"/>
          <p:cNvSpPr/>
          <p:nvPr/>
        </p:nvSpPr>
        <p:spPr>
          <a:xfrm>
            <a:off x="5850017" y="3846076"/>
            <a:ext cx="2647474" cy="330994"/>
          </a:xfrm>
          <a:prstGeom prst="rect">
            <a:avLst/>
          </a:prstGeom>
          <a:noFill/>
          <a:ln/>
        </p:spPr>
        <p:txBody>
          <a:bodyPr wrap="none" rtlCol="0" anchor="t"/>
          <a:lstStyle/>
          <a:p>
            <a:pPr marL="0" indent="0" algn="l">
              <a:lnSpc>
                <a:spcPts val="2606"/>
              </a:lnSpc>
              <a:buNone/>
            </a:pPr>
            <a:r>
              <a:rPr lang="en-US" sz="2085" dirty="0">
                <a:solidFill>
                  <a:srgbClr val="454240"/>
                </a:solidFill>
                <a:latin typeface="Libre Baskerville" pitchFamily="34" charset="0"/>
                <a:ea typeface="Libre Baskerville" pitchFamily="34" charset="-122"/>
                <a:cs typeface="Libre Baskerville" pitchFamily="34" charset="-120"/>
              </a:rPr>
              <a:t>Data Cleaning</a:t>
            </a:r>
            <a:endParaRPr lang="en-US" sz="2085" dirty="0"/>
          </a:p>
        </p:txBody>
      </p:sp>
      <p:sp>
        <p:nvSpPr>
          <p:cNvPr id="13" name="Text 10"/>
          <p:cNvSpPr/>
          <p:nvPr/>
        </p:nvSpPr>
        <p:spPr>
          <a:xfrm>
            <a:off x="5850017" y="4304109"/>
            <a:ext cx="4962763" cy="317659"/>
          </a:xfrm>
          <a:prstGeom prst="rect">
            <a:avLst/>
          </a:prstGeom>
          <a:noFill/>
          <a:ln/>
        </p:spPr>
        <p:txBody>
          <a:bodyPr wrap="none" rtlCol="0" anchor="t"/>
          <a:lstStyle/>
          <a:p>
            <a:pPr marL="0" indent="0" algn="l">
              <a:lnSpc>
                <a:spcPts val="2502"/>
              </a:lnSpc>
              <a:buNone/>
            </a:pPr>
            <a:r>
              <a:rPr lang="en-US" sz="1668" dirty="0">
                <a:solidFill>
                  <a:srgbClr val="454240"/>
                </a:solidFill>
                <a:latin typeface="DM Sans" pitchFamily="34" charset="0"/>
                <a:ea typeface="DM Sans" pitchFamily="34" charset="-122"/>
                <a:cs typeface="DM Sans" pitchFamily="34" charset="-120"/>
              </a:rPr>
              <a:t>Remove inconsistencies and handle missing values</a:t>
            </a:r>
            <a:endParaRPr lang="en-US" sz="1668" dirty="0"/>
          </a:p>
        </p:txBody>
      </p:sp>
      <p:sp>
        <p:nvSpPr>
          <p:cNvPr id="14" name="Shape 11"/>
          <p:cNvSpPr/>
          <p:nvPr/>
        </p:nvSpPr>
        <p:spPr>
          <a:xfrm>
            <a:off x="5744170" y="4809381"/>
            <a:ext cx="6495455" cy="21134"/>
          </a:xfrm>
          <a:prstGeom prst="roundRect">
            <a:avLst>
              <a:gd name="adj" fmla="val 450991"/>
            </a:avLst>
          </a:prstGeom>
          <a:solidFill>
            <a:srgbClr val="DDD3BA"/>
          </a:solidFill>
          <a:ln/>
        </p:spPr>
      </p:sp>
      <p:sp>
        <p:nvSpPr>
          <p:cNvPr id="15" name="Shape 12"/>
          <p:cNvSpPr/>
          <p:nvPr/>
        </p:nvSpPr>
        <p:spPr>
          <a:xfrm>
            <a:off x="2284809" y="4939308"/>
            <a:ext cx="5030272" cy="1199078"/>
          </a:xfrm>
          <a:prstGeom prst="roundRect">
            <a:avLst>
              <a:gd name="adj" fmla="val 7949"/>
            </a:avLst>
          </a:prstGeom>
          <a:solidFill>
            <a:srgbClr val="F7EDD4"/>
          </a:solidFill>
          <a:ln w="7620">
            <a:solidFill>
              <a:srgbClr val="DDD3BA"/>
            </a:solidFill>
            <a:prstDash val="solid"/>
          </a:ln>
        </p:spPr>
      </p:sp>
      <p:sp>
        <p:nvSpPr>
          <p:cNvPr id="16" name="Text 13"/>
          <p:cNvSpPr/>
          <p:nvPr/>
        </p:nvSpPr>
        <p:spPr>
          <a:xfrm>
            <a:off x="2504123" y="5340191"/>
            <a:ext cx="163116" cy="397193"/>
          </a:xfrm>
          <a:prstGeom prst="rect">
            <a:avLst/>
          </a:prstGeom>
          <a:noFill/>
          <a:ln/>
        </p:spPr>
        <p:txBody>
          <a:bodyPr wrap="none" rtlCol="0" anchor="t"/>
          <a:lstStyle/>
          <a:p>
            <a:pPr marL="0" indent="0" algn="ctr">
              <a:lnSpc>
                <a:spcPts val="3127"/>
              </a:lnSpc>
              <a:buNone/>
            </a:pPr>
            <a:r>
              <a:rPr lang="en-US" sz="2085" dirty="0">
                <a:solidFill>
                  <a:srgbClr val="454240"/>
                </a:solidFill>
                <a:latin typeface="Libre Baskerville" pitchFamily="34" charset="0"/>
                <a:ea typeface="Libre Baskerville" pitchFamily="34" charset="-122"/>
                <a:cs typeface="Libre Baskerville" pitchFamily="34" charset="-120"/>
              </a:rPr>
              <a:t>3</a:t>
            </a:r>
            <a:endParaRPr lang="en-US" sz="2085" dirty="0"/>
          </a:p>
        </p:txBody>
      </p:sp>
      <p:sp>
        <p:nvSpPr>
          <p:cNvPr id="17" name="Text 14"/>
          <p:cNvSpPr/>
          <p:nvPr/>
        </p:nvSpPr>
        <p:spPr>
          <a:xfrm>
            <a:off x="7526774" y="5151001"/>
            <a:ext cx="2759631" cy="330994"/>
          </a:xfrm>
          <a:prstGeom prst="rect">
            <a:avLst/>
          </a:prstGeom>
          <a:noFill/>
          <a:ln/>
        </p:spPr>
        <p:txBody>
          <a:bodyPr wrap="none" rtlCol="0" anchor="t"/>
          <a:lstStyle/>
          <a:p>
            <a:pPr marL="0" indent="0" algn="l">
              <a:lnSpc>
                <a:spcPts val="2606"/>
              </a:lnSpc>
              <a:buNone/>
            </a:pPr>
            <a:r>
              <a:rPr lang="en-US" sz="2085" dirty="0">
                <a:solidFill>
                  <a:srgbClr val="454240"/>
                </a:solidFill>
                <a:latin typeface="Libre Baskerville" pitchFamily="34" charset="0"/>
                <a:ea typeface="Libre Baskerville" pitchFamily="34" charset="-122"/>
                <a:cs typeface="Libre Baskerville" pitchFamily="34" charset="-120"/>
              </a:rPr>
              <a:t>Feature Engineering</a:t>
            </a:r>
            <a:endParaRPr lang="en-US" sz="2085" dirty="0"/>
          </a:p>
        </p:txBody>
      </p:sp>
      <p:sp>
        <p:nvSpPr>
          <p:cNvPr id="18" name="Text 15"/>
          <p:cNvSpPr/>
          <p:nvPr/>
        </p:nvSpPr>
        <p:spPr>
          <a:xfrm>
            <a:off x="7526774" y="5609034"/>
            <a:ext cx="4507230" cy="317659"/>
          </a:xfrm>
          <a:prstGeom prst="rect">
            <a:avLst/>
          </a:prstGeom>
          <a:noFill/>
          <a:ln/>
        </p:spPr>
        <p:txBody>
          <a:bodyPr wrap="none" rtlCol="0" anchor="t"/>
          <a:lstStyle/>
          <a:p>
            <a:pPr marL="0" indent="0" algn="l">
              <a:lnSpc>
                <a:spcPts val="2502"/>
              </a:lnSpc>
              <a:buNone/>
            </a:pPr>
            <a:r>
              <a:rPr lang="en-US" sz="1668" dirty="0">
                <a:solidFill>
                  <a:srgbClr val="454240"/>
                </a:solidFill>
                <a:latin typeface="DM Sans" pitchFamily="34" charset="0"/>
                <a:ea typeface="DM Sans" pitchFamily="34" charset="-122"/>
                <a:cs typeface="DM Sans" pitchFamily="34" charset="-120"/>
              </a:rPr>
              <a:t>Create additional derived features for analysis</a:t>
            </a:r>
            <a:endParaRPr lang="en-US" sz="1668" dirty="0"/>
          </a:p>
        </p:txBody>
      </p:sp>
      <p:sp>
        <p:nvSpPr>
          <p:cNvPr id="19" name="Text 16"/>
          <p:cNvSpPr/>
          <p:nvPr/>
        </p:nvSpPr>
        <p:spPr>
          <a:xfrm>
            <a:off x="2284809" y="6376630"/>
            <a:ext cx="10060662" cy="1270635"/>
          </a:xfrm>
          <a:prstGeom prst="rect">
            <a:avLst/>
          </a:prstGeom>
          <a:noFill/>
          <a:ln/>
        </p:spPr>
        <p:txBody>
          <a:bodyPr wrap="square" rtlCol="0" anchor="t"/>
          <a:lstStyle/>
          <a:p>
            <a:pPr marL="0" indent="0">
              <a:lnSpc>
                <a:spcPts val="2502"/>
              </a:lnSpc>
              <a:buNone/>
            </a:pPr>
            <a:r>
              <a:rPr lang="en-US" sz="1668" dirty="0">
                <a:solidFill>
                  <a:srgbClr val="454240"/>
                </a:solidFill>
                <a:latin typeface="DM Sans" pitchFamily="34" charset="0"/>
                <a:ea typeface="DM Sans" pitchFamily="34" charset="-122"/>
                <a:cs typeface="DM Sans" pitchFamily="34" charset="-120"/>
              </a:rPr>
              <a:t>The first step in analyzing the hotel reservation dataset is to extract the relevant data from the various hotel reservation systems. This data may come in different formats and require cleaning to remove inconsistencies and handle any missing values. Once the data is cleaned, the next step is to perform feature engineering, creating additional derived features that can be useful for the analysis.</a:t>
            </a:r>
            <a:endParaRPr lang="en-US" sz="1668"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sp>
        <p:nvSpPr>
          <p:cNvPr id="4" name="Text 1"/>
          <p:cNvSpPr/>
          <p:nvPr/>
        </p:nvSpPr>
        <p:spPr>
          <a:xfrm>
            <a:off x="3170158" y="480774"/>
            <a:ext cx="6266259" cy="545425"/>
          </a:xfrm>
          <a:prstGeom prst="rect">
            <a:avLst/>
          </a:prstGeom>
          <a:noFill/>
          <a:ln/>
        </p:spPr>
        <p:txBody>
          <a:bodyPr wrap="none" rtlCol="0" anchor="t"/>
          <a:lstStyle/>
          <a:p>
            <a:pPr marL="0" indent="0">
              <a:lnSpc>
                <a:spcPts val="4294"/>
              </a:lnSpc>
              <a:buNone/>
            </a:pPr>
            <a:r>
              <a:rPr lang="en-US" sz="3436" dirty="0">
                <a:solidFill>
                  <a:srgbClr val="5C4E3D"/>
                </a:solidFill>
                <a:latin typeface="Libre Baskerville" pitchFamily="34" charset="0"/>
                <a:ea typeface="Libre Baskerville" pitchFamily="34" charset="-122"/>
                <a:cs typeface="Libre Baskerville" pitchFamily="34" charset="-120"/>
              </a:rPr>
              <a:t>Creating a MySQL Database</a:t>
            </a:r>
            <a:endParaRPr lang="en-US" sz="3436" dirty="0"/>
          </a:p>
        </p:txBody>
      </p:sp>
      <p:pic>
        <p:nvPicPr>
          <p:cNvPr id="5" name="Image 1" descr="preencoded.png"/>
          <p:cNvPicPr>
            <a:picLocks noChangeAspect="1"/>
          </p:cNvPicPr>
          <p:nvPr/>
        </p:nvPicPr>
        <p:blipFill>
          <a:blip r:embed="rId4"/>
          <a:stretch>
            <a:fillRect/>
          </a:stretch>
        </p:blipFill>
        <p:spPr>
          <a:xfrm>
            <a:off x="4729639" y="1375172"/>
            <a:ext cx="1025843" cy="1249799"/>
          </a:xfrm>
          <a:prstGeom prst="rect">
            <a:avLst/>
          </a:prstGeom>
        </p:spPr>
      </p:pic>
      <p:sp>
        <p:nvSpPr>
          <p:cNvPr id="6" name="Text 2"/>
          <p:cNvSpPr/>
          <p:nvPr/>
        </p:nvSpPr>
        <p:spPr>
          <a:xfrm>
            <a:off x="5193863" y="1997631"/>
            <a:ext cx="97274" cy="327184"/>
          </a:xfrm>
          <a:prstGeom prst="rect">
            <a:avLst/>
          </a:prstGeom>
          <a:noFill/>
          <a:ln/>
        </p:spPr>
        <p:txBody>
          <a:bodyPr wrap="none" rtlCol="0" anchor="t"/>
          <a:lstStyle/>
          <a:p>
            <a:pPr marL="0" indent="0" algn="ctr">
              <a:lnSpc>
                <a:spcPts val="2577"/>
              </a:lnSpc>
              <a:buNone/>
            </a:pPr>
            <a:r>
              <a:rPr lang="en-US" sz="1718" dirty="0">
                <a:solidFill>
                  <a:srgbClr val="454240"/>
                </a:solidFill>
                <a:latin typeface="Libre Baskerville" pitchFamily="34" charset="0"/>
                <a:ea typeface="Libre Baskerville" pitchFamily="34" charset="-122"/>
                <a:cs typeface="Libre Baskerville" pitchFamily="34" charset="-120"/>
              </a:rPr>
              <a:t>1</a:t>
            </a:r>
            <a:endParaRPr lang="en-US" sz="1718" dirty="0"/>
          </a:p>
        </p:txBody>
      </p:sp>
      <p:sp>
        <p:nvSpPr>
          <p:cNvPr id="7" name="Text 3"/>
          <p:cNvSpPr/>
          <p:nvPr/>
        </p:nvSpPr>
        <p:spPr>
          <a:xfrm>
            <a:off x="5929908" y="1680448"/>
            <a:ext cx="2181582" cy="272653"/>
          </a:xfrm>
          <a:prstGeom prst="rect">
            <a:avLst/>
          </a:prstGeom>
          <a:noFill/>
          <a:ln/>
        </p:spPr>
        <p:txBody>
          <a:bodyPr wrap="none" rtlCol="0" anchor="t"/>
          <a:lstStyle/>
          <a:p>
            <a:pPr marL="0" indent="0" algn="l">
              <a:lnSpc>
                <a:spcPts val="2147"/>
              </a:lnSpc>
              <a:buNone/>
            </a:pPr>
            <a:r>
              <a:rPr lang="en-US" sz="1718" dirty="0">
                <a:solidFill>
                  <a:srgbClr val="454240"/>
                </a:solidFill>
                <a:latin typeface="Libre Baskerville" pitchFamily="34" charset="0"/>
                <a:ea typeface="Libre Baskerville" pitchFamily="34" charset="-122"/>
                <a:cs typeface="Libre Baskerville" pitchFamily="34" charset="-120"/>
              </a:rPr>
              <a:t>Install MySQL</a:t>
            </a:r>
            <a:endParaRPr lang="en-US" sz="1718" dirty="0"/>
          </a:p>
        </p:txBody>
      </p:sp>
      <p:sp>
        <p:nvSpPr>
          <p:cNvPr id="8" name="Text 4"/>
          <p:cNvSpPr/>
          <p:nvPr/>
        </p:nvSpPr>
        <p:spPr>
          <a:xfrm>
            <a:off x="5929908" y="2057757"/>
            <a:ext cx="5245060" cy="261818"/>
          </a:xfrm>
          <a:prstGeom prst="rect">
            <a:avLst/>
          </a:prstGeom>
          <a:noFill/>
          <a:ln/>
        </p:spPr>
        <p:txBody>
          <a:bodyPr wrap="none" rtlCol="0" anchor="t"/>
          <a:lstStyle/>
          <a:p>
            <a:pPr marL="0" indent="0" algn="l">
              <a:lnSpc>
                <a:spcPts val="2061"/>
              </a:lnSpc>
              <a:buNone/>
            </a:pPr>
            <a:r>
              <a:rPr lang="en-US" sz="1374" dirty="0">
                <a:solidFill>
                  <a:srgbClr val="454240"/>
                </a:solidFill>
                <a:latin typeface="DM Sans" pitchFamily="34" charset="0"/>
                <a:ea typeface="DM Sans" pitchFamily="34" charset="-122"/>
                <a:cs typeface="DM Sans" pitchFamily="34" charset="-120"/>
              </a:rPr>
              <a:t>Download and install the latest version of MySQL on your system.</a:t>
            </a:r>
            <a:endParaRPr lang="en-US" sz="1374" dirty="0"/>
          </a:p>
        </p:txBody>
      </p:sp>
      <p:sp>
        <p:nvSpPr>
          <p:cNvPr id="9" name="Shape 5"/>
          <p:cNvSpPr/>
          <p:nvPr/>
        </p:nvSpPr>
        <p:spPr>
          <a:xfrm>
            <a:off x="5799058" y="2628215"/>
            <a:ext cx="5617488" cy="17443"/>
          </a:xfrm>
          <a:prstGeom prst="roundRect">
            <a:avLst>
              <a:gd name="adj" fmla="val 450251"/>
            </a:avLst>
          </a:prstGeom>
          <a:solidFill>
            <a:srgbClr val="DDD3BA"/>
          </a:solidFill>
          <a:ln/>
        </p:spPr>
      </p:sp>
      <p:pic>
        <p:nvPicPr>
          <p:cNvPr id="10" name="Image 2" descr="preencoded.png"/>
          <p:cNvPicPr>
            <a:picLocks noChangeAspect="1"/>
          </p:cNvPicPr>
          <p:nvPr/>
        </p:nvPicPr>
        <p:blipFill>
          <a:blip r:embed="rId5"/>
          <a:stretch>
            <a:fillRect/>
          </a:stretch>
        </p:blipFill>
        <p:spPr>
          <a:xfrm>
            <a:off x="4216718" y="2668548"/>
            <a:ext cx="2051685" cy="1249799"/>
          </a:xfrm>
          <a:prstGeom prst="rect">
            <a:avLst/>
          </a:prstGeom>
        </p:spPr>
      </p:pic>
      <p:sp>
        <p:nvSpPr>
          <p:cNvPr id="11" name="Text 6"/>
          <p:cNvSpPr/>
          <p:nvPr/>
        </p:nvSpPr>
        <p:spPr>
          <a:xfrm>
            <a:off x="5175290" y="3129796"/>
            <a:ext cx="134303" cy="327184"/>
          </a:xfrm>
          <a:prstGeom prst="rect">
            <a:avLst/>
          </a:prstGeom>
          <a:noFill/>
          <a:ln/>
        </p:spPr>
        <p:txBody>
          <a:bodyPr wrap="none" rtlCol="0" anchor="t"/>
          <a:lstStyle/>
          <a:p>
            <a:pPr marL="0" indent="0" algn="ctr">
              <a:lnSpc>
                <a:spcPts val="2577"/>
              </a:lnSpc>
              <a:buNone/>
            </a:pPr>
            <a:r>
              <a:rPr lang="en-US" sz="1718" dirty="0">
                <a:solidFill>
                  <a:srgbClr val="454240"/>
                </a:solidFill>
                <a:latin typeface="Libre Baskerville" pitchFamily="34" charset="0"/>
                <a:ea typeface="Libre Baskerville" pitchFamily="34" charset="-122"/>
                <a:cs typeface="Libre Baskerville" pitchFamily="34" charset="-120"/>
              </a:rPr>
              <a:t>2</a:t>
            </a:r>
            <a:endParaRPr lang="en-US" sz="1718" dirty="0"/>
          </a:p>
        </p:txBody>
      </p:sp>
      <p:sp>
        <p:nvSpPr>
          <p:cNvPr id="12" name="Text 7"/>
          <p:cNvSpPr/>
          <p:nvPr/>
        </p:nvSpPr>
        <p:spPr>
          <a:xfrm>
            <a:off x="6442829" y="2842974"/>
            <a:ext cx="2181582" cy="272653"/>
          </a:xfrm>
          <a:prstGeom prst="rect">
            <a:avLst/>
          </a:prstGeom>
          <a:noFill/>
          <a:ln/>
        </p:spPr>
        <p:txBody>
          <a:bodyPr wrap="none" rtlCol="0" anchor="t"/>
          <a:lstStyle/>
          <a:p>
            <a:pPr marL="0" indent="0" algn="l">
              <a:lnSpc>
                <a:spcPts val="2147"/>
              </a:lnSpc>
              <a:buNone/>
            </a:pPr>
            <a:r>
              <a:rPr lang="en-US" sz="1718" dirty="0">
                <a:solidFill>
                  <a:srgbClr val="454240"/>
                </a:solidFill>
                <a:latin typeface="Libre Baskerville" pitchFamily="34" charset="0"/>
                <a:ea typeface="Libre Baskerville" pitchFamily="34" charset="-122"/>
                <a:cs typeface="Libre Baskerville" pitchFamily="34" charset="-120"/>
              </a:rPr>
              <a:t>Create Database</a:t>
            </a:r>
            <a:endParaRPr lang="en-US" sz="1718" dirty="0"/>
          </a:p>
        </p:txBody>
      </p:sp>
      <p:sp>
        <p:nvSpPr>
          <p:cNvPr id="13" name="Text 8"/>
          <p:cNvSpPr/>
          <p:nvPr/>
        </p:nvSpPr>
        <p:spPr>
          <a:xfrm>
            <a:off x="6442829" y="3220283"/>
            <a:ext cx="4842867" cy="523637"/>
          </a:xfrm>
          <a:prstGeom prst="rect">
            <a:avLst/>
          </a:prstGeom>
          <a:noFill/>
          <a:ln/>
        </p:spPr>
        <p:txBody>
          <a:bodyPr wrap="square" rtlCol="0" anchor="t"/>
          <a:lstStyle/>
          <a:p>
            <a:pPr marL="0" indent="0" algn="l">
              <a:lnSpc>
                <a:spcPts val="2061"/>
              </a:lnSpc>
              <a:buNone/>
            </a:pPr>
            <a:r>
              <a:rPr lang="en-US" sz="1374" dirty="0">
                <a:solidFill>
                  <a:srgbClr val="454240"/>
                </a:solidFill>
                <a:latin typeface="DM Sans" pitchFamily="34" charset="0"/>
                <a:ea typeface="DM Sans" pitchFamily="34" charset="-122"/>
                <a:cs typeface="DM Sans" pitchFamily="34" charset="-120"/>
              </a:rPr>
              <a:t>Use the MySQL Command Line Client to create a new database for your hotel reservation data.</a:t>
            </a:r>
            <a:endParaRPr lang="en-US" sz="1374" dirty="0"/>
          </a:p>
        </p:txBody>
      </p:sp>
      <p:sp>
        <p:nvSpPr>
          <p:cNvPr id="14" name="Shape 9"/>
          <p:cNvSpPr/>
          <p:nvPr/>
        </p:nvSpPr>
        <p:spPr>
          <a:xfrm>
            <a:off x="6311979" y="3921591"/>
            <a:ext cx="5104567" cy="17443"/>
          </a:xfrm>
          <a:prstGeom prst="roundRect">
            <a:avLst>
              <a:gd name="adj" fmla="val 450251"/>
            </a:avLst>
          </a:prstGeom>
          <a:solidFill>
            <a:srgbClr val="DDD3BA"/>
          </a:solidFill>
          <a:ln/>
        </p:spPr>
      </p:sp>
      <p:pic>
        <p:nvPicPr>
          <p:cNvPr id="15" name="Image 3" descr="preencoded.png"/>
          <p:cNvPicPr>
            <a:picLocks noChangeAspect="1"/>
          </p:cNvPicPr>
          <p:nvPr/>
        </p:nvPicPr>
        <p:blipFill>
          <a:blip r:embed="rId6"/>
          <a:stretch>
            <a:fillRect/>
          </a:stretch>
        </p:blipFill>
        <p:spPr>
          <a:xfrm>
            <a:off x="3703796" y="3961924"/>
            <a:ext cx="3077647" cy="1249799"/>
          </a:xfrm>
          <a:prstGeom prst="rect">
            <a:avLst/>
          </a:prstGeom>
        </p:spPr>
      </p:pic>
      <p:sp>
        <p:nvSpPr>
          <p:cNvPr id="16" name="Text 10"/>
          <p:cNvSpPr/>
          <p:nvPr/>
        </p:nvSpPr>
        <p:spPr>
          <a:xfrm>
            <a:off x="5175409" y="4423172"/>
            <a:ext cx="134303" cy="327184"/>
          </a:xfrm>
          <a:prstGeom prst="rect">
            <a:avLst/>
          </a:prstGeom>
          <a:noFill/>
          <a:ln/>
        </p:spPr>
        <p:txBody>
          <a:bodyPr wrap="none" rtlCol="0" anchor="t"/>
          <a:lstStyle/>
          <a:p>
            <a:pPr marL="0" indent="0" algn="ctr">
              <a:lnSpc>
                <a:spcPts val="2577"/>
              </a:lnSpc>
              <a:buNone/>
            </a:pPr>
            <a:r>
              <a:rPr lang="en-US" sz="1718" dirty="0">
                <a:solidFill>
                  <a:srgbClr val="454240"/>
                </a:solidFill>
                <a:latin typeface="Libre Baskerville" pitchFamily="34" charset="0"/>
                <a:ea typeface="Libre Baskerville" pitchFamily="34" charset="-122"/>
                <a:cs typeface="Libre Baskerville" pitchFamily="34" charset="-120"/>
              </a:rPr>
              <a:t>3</a:t>
            </a:r>
            <a:endParaRPr lang="en-US" sz="1718" dirty="0"/>
          </a:p>
        </p:txBody>
      </p:sp>
      <p:sp>
        <p:nvSpPr>
          <p:cNvPr id="17" name="Text 11"/>
          <p:cNvSpPr/>
          <p:nvPr/>
        </p:nvSpPr>
        <p:spPr>
          <a:xfrm>
            <a:off x="6955869" y="4136350"/>
            <a:ext cx="2181582" cy="272653"/>
          </a:xfrm>
          <a:prstGeom prst="rect">
            <a:avLst/>
          </a:prstGeom>
          <a:noFill/>
          <a:ln/>
        </p:spPr>
        <p:txBody>
          <a:bodyPr wrap="none" rtlCol="0" anchor="t"/>
          <a:lstStyle/>
          <a:p>
            <a:pPr marL="0" indent="0" algn="l">
              <a:lnSpc>
                <a:spcPts val="2147"/>
              </a:lnSpc>
              <a:buNone/>
            </a:pPr>
            <a:r>
              <a:rPr lang="en-US" sz="1718" dirty="0">
                <a:solidFill>
                  <a:srgbClr val="454240"/>
                </a:solidFill>
                <a:latin typeface="Libre Baskerville" pitchFamily="34" charset="0"/>
                <a:ea typeface="Libre Baskerville" pitchFamily="34" charset="-122"/>
                <a:cs typeface="Libre Baskerville" pitchFamily="34" charset="-120"/>
              </a:rPr>
              <a:t>Define Tables</a:t>
            </a:r>
            <a:endParaRPr lang="en-US" sz="1718" dirty="0"/>
          </a:p>
        </p:txBody>
      </p:sp>
      <p:sp>
        <p:nvSpPr>
          <p:cNvPr id="18" name="Text 12"/>
          <p:cNvSpPr/>
          <p:nvPr/>
        </p:nvSpPr>
        <p:spPr>
          <a:xfrm>
            <a:off x="6955869" y="4513659"/>
            <a:ext cx="4329827" cy="523637"/>
          </a:xfrm>
          <a:prstGeom prst="rect">
            <a:avLst/>
          </a:prstGeom>
          <a:noFill/>
          <a:ln/>
        </p:spPr>
        <p:txBody>
          <a:bodyPr wrap="square" rtlCol="0" anchor="t"/>
          <a:lstStyle/>
          <a:p>
            <a:pPr marL="0" indent="0" algn="l">
              <a:lnSpc>
                <a:spcPts val="2061"/>
              </a:lnSpc>
              <a:buNone/>
            </a:pPr>
            <a:r>
              <a:rPr lang="en-US" sz="1374" dirty="0">
                <a:solidFill>
                  <a:srgbClr val="454240"/>
                </a:solidFill>
                <a:latin typeface="DM Sans" pitchFamily="34" charset="0"/>
                <a:ea typeface="DM Sans" pitchFamily="34" charset="-122"/>
                <a:cs typeface="DM Sans" pitchFamily="34" charset="-120"/>
              </a:rPr>
              <a:t>Design the database schema and create necessary tables to store the hotel reservation information.</a:t>
            </a:r>
            <a:endParaRPr lang="en-US" sz="1374" dirty="0"/>
          </a:p>
        </p:txBody>
      </p:sp>
      <p:sp>
        <p:nvSpPr>
          <p:cNvPr id="19" name="Shape 13"/>
          <p:cNvSpPr/>
          <p:nvPr/>
        </p:nvSpPr>
        <p:spPr>
          <a:xfrm>
            <a:off x="6825020" y="5214967"/>
            <a:ext cx="4591526" cy="17443"/>
          </a:xfrm>
          <a:prstGeom prst="roundRect">
            <a:avLst>
              <a:gd name="adj" fmla="val 450251"/>
            </a:avLst>
          </a:prstGeom>
          <a:solidFill>
            <a:srgbClr val="DDD3BA"/>
          </a:solidFill>
          <a:ln/>
        </p:spPr>
      </p:sp>
      <p:pic>
        <p:nvPicPr>
          <p:cNvPr id="20" name="Image 4" descr="preencoded.png"/>
          <p:cNvPicPr>
            <a:picLocks noChangeAspect="1"/>
          </p:cNvPicPr>
          <p:nvPr/>
        </p:nvPicPr>
        <p:blipFill>
          <a:blip r:embed="rId7"/>
          <a:stretch>
            <a:fillRect/>
          </a:stretch>
        </p:blipFill>
        <p:spPr>
          <a:xfrm>
            <a:off x="3190875" y="5255300"/>
            <a:ext cx="4103489" cy="1249799"/>
          </a:xfrm>
          <a:prstGeom prst="rect">
            <a:avLst/>
          </a:prstGeom>
        </p:spPr>
      </p:pic>
      <p:sp>
        <p:nvSpPr>
          <p:cNvPr id="21" name="Text 14"/>
          <p:cNvSpPr/>
          <p:nvPr/>
        </p:nvSpPr>
        <p:spPr>
          <a:xfrm>
            <a:off x="5178743" y="5716548"/>
            <a:ext cx="127635" cy="327184"/>
          </a:xfrm>
          <a:prstGeom prst="rect">
            <a:avLst/>
          </a:prstGeom>
          <a:noFill/>
          <a:ln/>
        </p:spPr>
        <p:txBody>
          <a:bodyPr wrap="none" rtlCol="0" anchor="t"/>
          <a:lstStyle/>
          <a:p>
            <a:pPr marL="0" indent="0" algn="ctr">
              <a:lnSpc>
                <a:spcPts val="2577"/>
              </a:lnSpc>
              <a:buNone/>
            </a:pPr>
            <a:r>
              <a:rPr lang="en-US" sz="1718" dirty="0">
                <a:solidFill>
                  <a:srgbClr val="454240"/>
                </a:solidFill>
                <a:latin typeface="Libre Baskerville" pitchFamily="34" charset="0"/>
                <a:ea typeface="Libre Baskerville" pitchFamily="34" charset="-122"/>
                <a:cs typeface="Libre Baskerville" pitchFamily="34" charset="-120"/>
              </a:rPr>
              <a:t>4</a:t>
            </a:r>
            <a:endParaRPr lang="en-US" sz="1718" dirty="0"/>
          </a:p>
        </p:txBody>
      </p:sp>
      <p:sp>
        <p:nvSpPr>
          <p:cNvPr id="22" name="Text 15"/>
          <p:cNvSpPr/>
          <p:nvPr/>
        </p:nvSpPr>
        <p:spPr>
          <a:xfrm>
            <a:off x="7468791" y="5429726"/>
            <a:ext cx="2181582" cy="272653"/>
          </a:xfrm>
          <a:prstGeom prst="rect">
            <a:avLst/>
          </a:prstGeom>
          <a:noFill/>
          <a:ln/>
        </p:spPr>
        <p:txBody>
          <a:bodyPr wrap="none" rtlCol="0" anchor="t"/>
          <a:lstStyle/>
          <a:p>
            <a:pPr marL="0" indent="0" algn="l">
              <a:lnSpc>
                <a:spcPts val="2147"/>
              </a:lnSpc>
              <a:buNone/>
            </a:pPr>
            <a:r>
              <a:rPr lang="en-US" sz="1718" dirty="0">
                <a:solidFill>
                  <a:srgbClr val="454240"/>
                </a:solidFill>
                <a:latin typeface="Libre Baskerville" pitchFamily="34" charset="0"/>
                <a:ea typeface="Libre Baskerville" pitchFamily="34" charset="-122"/>
                <a:cs typeface="Libre Baskerville" pitchFamily="34" charset="-120"/>
              </a:rPr>
              <a:t>Secure Database</a:t>
            </a:r>
            <a:endParaRPr lang="en-US" sz="1718" dirty="0"/>
          </a:p>
        </p:txBody>
      </p:sp>
      <p:sp>
        <p:nvSpPr>
          <p:cNvPr id="23" name="Text 16"/>
          <p:cNvSpPr/>
          <p:nvPr/>
        </p:nvSpPr>
        <p:spPr>
          <a:xfrm>
            <a:off x="7468791" y="5807035"/>
            <a:ext cx="3816906" cy="523637"/>
          </a:xfrm>
          <a:prstGeom prst="rect">
            <a:avLst/>
          </a:prstGeom>
          <a:noFill/>
          <a:ln/>
        </p:spPr>
        <p:txBody>
          <a:bodyPr wrap="square" rtlCol="0" anchor="t"/>
          <a:lstStyle/>
          <a:p>
            <a:pPr marL="0" indent="0" algn="l">
              <a:lnSpc>
                <a:spcPts val="2061"/>
              </a:lnSpc>
              <a:buNone/>
            </a:pPr>
            <a:r>
              <a:rPr lang="en-US" sz="1374" dirty="0">
                <a:solidFill>
                  <a:srgbClr val="454240"/>
                </a:solidFill>
                <a:latin typeface="DM Sans" pitchFamily="34" charset="0"/>
                <a:ea typeface="DM Sans" pitchFamily="34" charset="-122"/>
                <a:cs typeface="DM Sans" pitchFamily="34" charset="-120"/>
              </a:rPr>
              <a:t>Set up user permissions and access controls to ensure the data is protected.</a:t>
            </a:r>
            <a:endParaRPr lang="en-US" sz="1374" dirty="0"/>
          </a:p>
        </p:txBody>
      </p:sp>
      <p:sp>
        <p:nvSpPr>
          <p:cNvPr id="24" name="Text 17"/>
          <p:cNvSpPr/>
          <p:nvPr/>
        </p:nvSpPr>
        <p:spPr>
          <a:xfrm>
            <a:off x="3170158" y="6701433"/>
            <a:ext cx="8289965" cy="1047274"/>
          </a:xfrm>
          <a:prstGeom prst="rect">
            <a:avLst/>
          </a:prstGeom>
          <a:noFill/>
          <a:ln/>
        </p:spPr>
        <p:txBody>
          <a:bodyPr wrap="square" rtlCol="0" anchor="t"/>
          <a:lstStyle/>
          <a:p>
            <a:pPr marL="0" indent="0">
              <a:lnSpc>
                <a:spcPts val="2061"/>
              </a:lnSpc>
              <a:buNone/>
            </a:pPr>
            <a:r>
              <a:rPr lang="en-US" sz="1374" dirty="0">
                <a:solidFill>
                  <a:srgbClr val="454240"/>
                </a:solidFill>
                <a:latin typeface="DM Sans" pitchFamily="34" charset="0"/>
                <a:ea typeface="DM Sans" pitchFamily="34" charset="-122"/>
                <a:cs typeface="DM Sans" pitchFamily="34" charset="-120"/>
              </a:rPr>
              <a:t>With the MySQL database set up, you can now proceed to import the hotel reservation dataset and start exploring the data through SQL queries. The key steps in this process include installing MySQL, creating a new database, defining the necessary tables, and securing the database with appropriate user permissions.</a:t>
            </a:r>
            <a:endParaRPr lang="en-US" sz="1374"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pic>
        <p:nvPicPr>
          <p:cNvPr id="4" name="Image 1" descr="preencoded.png"/>
          <p:cNvPicPr>
            <a:picLocks noChangeAspect="1"/>
          </p:cNvPicPr>
          <p:nvPr/>
        </p:nvPicPr>
        <p:blipFill>
          <a:blip r:embed="rId4"/>
          <a:stretch>
            <a:fillRect/>
          </a:stretch>
        </p:blipFill>
        <p:spPr>
          <a:xfrm>
            <a:off x="-7620" y="0"/>
            <a:ext cx="3657600" cy="8229600"/>
          </a:xfrm>
          <a:prstGeom prst="rect">
            <a:avLst/>
          </a:prstGeom>
        </p:spPr>
      </p:pic>
      <p:sp>
        <p:nvSpPr>
          <p:cNvPr id="5" name="Text 1"/>
          <p:cNvSpPr/>
          <p:nvPr/>
        </p:nvSpPr>
        <p:spPr>
          <a:xfrm>
            <a:off x="4490799" y="644723"/>
            <a:ext cx="9306401" cy="1388745"/>
          </a:xfrm>
          <a:prstGeom prst="rect">
            <a:avLst/>
          </a:prstGeom>
          <a:noFill/>
          <a:ln/>
        </p:spPr>
        <p:txBody>
          <a:bodyPr wrap="square" rtlCol="0" anchor="t"/>
          <a:lstStyle/>
          <a:p>
            <a:pPr marL="0" indent="0">
              <a:lnSpc>
                <a:spcPts val="5468"/>
              </a:lnSpc>
              <a:buNone/>
            </a:pPr>
            <a:r>
              <a:rPr lang="en-US" sz="4374" dirty="0">
                <a:solidFill>
                  <a:srgbClr val="5C4E3D"/>
                </a:solidFill>
                <a:latin typeface="Libre Baskerville" pitchFamily="34" charset="0"/>
                <a:ea typeface="Libre Baskerville" pitchFamily="34" charset="-122"/>
                <a:cs typeface="Libre Baskerville" pitchFamily="34" charset="-120"/>
              </a:rPr>
              <a:t>Importing the Hotel Reservation Data</a:t>
            </a:r>
            <a:endParaRPr lang="en-US" sz="4374" dirty="0"/>
          </a:p>
        </p:txBody>
      </p:sp>
      <p:sp>
        <p:nvSpPr>
          <p:cNvPr id="6" name="Shape 2"/>
          <p:cNvSpPr/>
          <p:nvPr/>
        </p:nvSpPr>
        <p:spPr>
          <a:xfrm>
            <a:off x="4801910" y="2366724"/>
            <a:ext cx="44410" cy="5218152"/>
          </a:xfrm>
          <a:prstGeom prst="roundRect">
            <a:avLst>
              <a:gd name="adj" fmla="val 225151"/>
            </a:avLst>
          </a:prstGeom>
          <a:solidFill>
            <a:srgbClr val="DDD3BA"/>
          </a:solidFill>
          <a:ln/>
        </p:spPr>
      </p:sp>
      <p:sp>
        <p:nvSpPr>
          <p:cNvPr id="7" name="Shape 3"/>
          <p:cNvSpPr/>
          <p:nvPr/>
        </p:nvSpPr>
        <p:spPr>
          <a:xfrm>
            <a:off x="5074027" y="2844344"/>
            <a:ext cx="777597" cy="44410"/>
          </a:xfrm>
          <a:prstGeom prst="roundRect">
            <a:avLst>
              <a:gd name="adj" fmla="val 225151"/>
            </a:avLst>
          </a:prstGeom>
          <a:solidFill>
            <a:srgbClr val="DDD3BA"/>
          </a:solidFill>
          <a:ln/>
        </p:spPr>
      </p:sp>
      <p:sp>
        <p:nvSpPr>
          <p:cNvPr id="8" name="Shape 4"/>
          <p:cNvSpPr/>
          <p:nvPr/>
        </p:nvSpPr>
        <p:spPr>
          <a:xfrm>
            <a:off x="4574084" y="2616637"/>
            <a:ext cx="499943" cy="499943"/>
          </a:xfrm>
          <a:prstGeom prst="roundRect">
            <a:avLst>
              <a:gd name="adj" fmla="val 20000"/>
            </a:avLst>
          </a:prstGeom>
          <a:solidFill>
            <a:srgbClr val="F7EDD4"/>
          </a:solidFill>
          <a:ln w="7620">
            <a:solidFill>
              <a:srgbClr val="DDD3BA"/>
            </a:solidFill>
            <a:prstDash val="solid"/>
          </a:ln>
        </p:spPr>
      </p:sp>
      <p:sp>
        <p:nvSpPr>
          <p:cNvPr id="9" name="Text 5"/>
          <p:cNvSpPr/>
          <p:nvPr/>
        </p:nvSpPr>
        <p:spPr>
          <a:xfrm>
            <a:off x="4749701" y="2658308"/>
            <a:ext cx="148709" cy="416481"/>
          </a:xfrm>
          <a:prstGeom prst="rect">
            <a:avLst/>
          </a:prstGeom>
          <a:noFill/>
          <a:ln/>
        </p:spPr>
        <p:txBody>
          <a:bodyPr wrap="none" rtlCol="0" anchor="t"/>
          <a:lstStyle/>
          <a:p>
            <a:pPr marL="0" indent="0" algn="ctr">
              <a:lnSpc>
                <a:spcPts val="3281"/>
              </a:lnSpc>
              <a:buNone/>
            </a:pPr>
            <a:r>
              <a:rPr lang="en-US" sz="2624" dirty="0">
                <a:solidFill>
                  <a:srgbClr val="454240"/>
                </a:solidFill>
                <a:latin typeface="Libre Baskerville" pitchFamily="34" charset="0"/>
                <a:ea typeface="Libre Baskerville" pitchFamily="34" charset="-122"/>
                <a:cs typeface="Libre Baskerville" pitchFamily="34" charset="-120"/>
              </a:rPr>
              <a:t>1</a:t>
            </a:r>
            <a:endParaRPr lang="en-US" sz="2624" dirty="0"/>
          </a:p>
        </p:txBody>
      </p:sp>
      <p:sp>
        <p:nvSpPr>
          <p:cNvPr id="10" name="Text 6"/>
          <p:cNvSpPr/>
          <p:nvPr/>
        </p:nvSpPr>
        <p:spPr>
          <a:xfrm>
            <a:off x="6046113" y="2588895"/>
            <a:ext cx="2777490" cy="347186"/>
          </a:xfrm>
          <a:prstGeom prst="rect">
            <a:avLst/>
          </a:prstGeom>
          <a:noFill/>
          <a:ln/>
        </p:spPr>
        <p:txBody>
          <a:bodyPr wrap="none" rtlCol="0" anchor="t"/>
          <a:lstStyle/>
          <a:p>
            <a:pPr marL="0" indent="0" algn="l">
              <a:lnSpc>
                <a:spcPts val="2734"/>
              </a:lnSpc>
              <a:buNone/>
            </a:pPr>
            <a:r>
              <a:rPr lang="en-US" sz="2187" dirty="0">
                <a:solidFill>
                  <a:srgbClr val="454240"/>
                </a:solidFill>
                <a:latin typeface="Libre Baskerville" pitchFamily="34" charset="0"/>
                <a:ea typeface="Libre Baskerville" pitchFamily="34" charset="-122"/>
                <a:cs typeface="Libre Baskerville" pitchFamily="34" charset="-120"/>
              </a:rPr>
              <a:t>Extract Data</a:t>
            </a:r>
            <a:endParaRPr lang="en-US" sz="2187" dirty="0"/>
          </a:p>
        </p:txBody>
      </p:sp>
      <p:sp>
        <p:nvSpPr>
          <p:cNvPr id="11" name="Text 7"/>
          <p:cNvSpPr/>
          <p:nvPr/>
        </p:nvSpPr>
        <p:spPr>
          <a:xfrm>
            <a:off x="6046113" y="3069312"/>
            <a:ext cx="7751088" cy="666512"/>
          </a:xfrm>
          <a:prstGeom prst="rect">
            <a:avLst/>
          </a:prstGeom>
          <a:noFill/>
          <a:ln/>
        </p:spPr>
        <p:txBody>
          <a:bodyPr wrap="square" rtlCol="0" anchor="t"/>
          <a:lstStyle/>
          <a:p>
            <a:pPr marL="0" indent="0" algn="l">
              <a:lnSpc>
                <a:spcPts val="2624"/>
              </a:lnSpc>
              <a:buNone/>
            </a:pPr>
            <a:r>
              <a:rPr lang="en-US" sz="1750" dirty="0">
                <a:solidFill>
                  <a:srgbClr val="454240"/>
                </a:solidFill>
                <a:latin typeface="DM Sans" pitchFamily="34" charset="0"/>
                <a:ea typeface="DM Sans" pitchFamily="34" charset="-122"/>
                <a:cs typeface="DM Sans" pitchFamily="34" charset="-120"/>
              </a:rPr>
              <a:t>Export the hotel reservation data from the source system or database into a standardized format like CSV or Excel.</a:t>
            </a:r>
            <a:endParaRPr lang="en-US" sz="1750" dirty="0"/>
          </a:p>
        </p:txBody>
      </p:sp>
      <p:sp>
        <p:nvSpPr>
          <p:cNvPr id="12" name="Shape 8"/>
          <p:cNvSpPr/>
          <p:nvPr/>
        </p:nvSpPr>
        <p:spPr>
          <a:xfrm>
            <a:off x="5074027" y="4657785"/>
            <a:ext cx="777597" cy="44410"/>
          </a:xfrm>
          <a:prstGeom prst="roundRect">
            <a:avLst>
              <a:gd name="adj" fmla="val 225151"/>
            </a:avLst>
          </a:prstGeom>
          <a:solidFill>
            <a:srgbClr val="DDD3BA"/>
          </a:solidFill>
          <a:ln/>
        </p:spPr>
      </p:sp>
      <p:sp>
        <p:nvSpPr>
          <p:cNvPr id="13" name="Shape 9"/>
          <p:cNvSpPr/>
          <p:nvPr/>
        </p:nvSpPr>
        <p:spPr>
          <a:xfrm>
            <a:off x="4574084" y="4430078"/>
            <a:ext cx="499943" cy="499943"/>
          </a:xfrm>
          <a:prstGeom prst="roundRect">
            <a:avLst>
              <a:gd name="adj" fmla="val 20000"/>
            </a:avLst>
          </a:prstGeom>
          <a:solidFill>
            <a:srgbClr val="F7EDD4"/>
          </a:solidFill>
          <a:ln w="7620">
            <a:solidFill>
              <a:srgbClr val="DDD3BA"/>
            </a:solidFill>
            <a:prstDash val="solid"/>
          </a:ln>
        </p:spPr>
      </p:sp>
      <p:sp>
        <p:nvSpPr>
          <p:cNvPr id="14" name="Text 10"/>
          <p:cNvSpPr/>
          <p:nvPr/>
        </p:nvSpPr>
        <p:spPr>
          <a:xfrm>
            <a:off x="4721364" y="4471749"/>
            <a:ext cx="205383" cy="416481"/>
          </a:xfrm>
          <a:prstGeom prst="rect">
            <a:avLst/>
          </a:prstGeom>
          <a:noFill/>
          <a:ln/>
        </p:spPr>
        <p:txBody>
          <a:bodyPr wrap="none" rtlCol="0" anchor="t"/>
          <a:lstStyle/>
          <a:p>
            <a:pPr marL="0" indent="0" algn="ctr">
              <a:lnSpc>
                <a:spcPts val="3281"/>
              </a:lnSpc>
              <a:buNone/>
            </a:pPr>
            <a:r>
              <a:rPr lang="en-US" sz="2624" dirty="0">
                <a:solidFill>
                  <a:srgbClr val="454240"/>
                </a:solidFill>
                <a:latin typeface="Libre Baskerville" pitchFamily="34" charset="0"/>
                <a:ea typeface="Libre Baskerville" pitchFamily="34" charset="-122"/>
                <a:cs typeface="Libre Baskerville" pitchFamily="34" charset="-120"/>
              </a:rPr>
              <a:t>2</a:t>
            </a:r>
            <a:endParaRPr lang="en-US" sz="2624" dirty="0"/>
          </a:p>
        </p:txBody>
      </p:sp>
      <p:sp>
        <p:nvSpPr>
          <p:cNvPr id="15" name="Text 11"/>
          <p:cNvSpPr/>
          <p:nvPr/>
        </p:nvSpPr>
        <p:spPr>
          <a:xfrm>
            <a:off x="6046113" y="4402336"/>
            <a:ext cx="3135273" cy="347186"/>
          </a:xfrm>
          <a:prstGeom prst="rect">
            <a:avLst/>
          </a:prstGeom>
          <a:noFill/>
          <a:ln/>
        </p:spPr>
        <p:txBody>
          <a:bodyPr wrap="none" rtlCol="0" anchor="t"/>
          <a:lstStyle/>
          <a:p>
            <a:pPr marL="0" indent="0" algn="l">
              <a:lnSpc>
                <a:spcPts val="2734"/>
              </a:lnSpc>
              <a:buNone/>
            </a:pPr>
            <a:r>
              <a:rPr lang="en-US" sz="2187" dirty="0">
                <a:solidFill>
                  <a:srgbClr val="454240"/>
                </a:solidFill>
                <a:latin typeface="Libre Baskerville" pitchFamily="34" charset="0"/>
                <a:ea typeface="Libre Baskerville" pitchFamily="34" charset="-122"/>
                <a:cs typeface="Libre Baskerville" pitchFamily="34" charset="-120"/>
              </a:rPr>
              <a:t>Create Database Table</a:t>
            </a:r>
            <a:endParaRPr lang="en-US" sz="2187" dirty="0"/>
          </a:p>
        </p:txBody>
      </p:sp>
      <p:sp>
        <p:nvSpPr>
          <p:cNvPr id="16" name="Text 12"/>
          <p:cNvSpPr/>
          <p:nvPr/>
        </p:nvSpPr>
        <p:spPr>
          <a:xfrm>
            <a:off x="6046113" y="4882753"/>
            <a:ext cx="7751088" cy="666512"/>
          </a:xfrm>
          <a:prstGeom prst="rect">
            <a:avLst/>
          </a:prstGeom>
          <a:noFill/>
          <a:ln/>
        </p:spPr>
        <p:txBody>
          <a:bodyPr wrap="square" rtlCol="0" anchor="t"/>
          <a:lstStyle/>
          <a:p>
            <a:pPr marL="0" indent="0" algn="l">
              <a:lnSpc>
                <a:spcPts val="2624"/>
              </a:lnSpc>
              <a:buNone/>
            </a:pPr>
            <a:r>
              <a:rPr lang="en-US" sz="1750" dirty="0">
                <a:solidFill>
                  <a:srgbClr val="454240"/>
                </a:solidFill>
                <a:latin typeface="DM Sans" pitchFamily="34" charset="0"/>
                <a:ea typeface="DM Sans" pitchFamily="34" charset="-122"/>
                <a:cs typeface="DM Sans" pitchFamily="34" charset="-120"/>
              </a:rPr>
              <a:t>In the MySQL database, create a new table to hold the hotel reservation data, matching the column structure of the extracted dataset.</a:t>
            </a:r>
            <a:endParaRPr lang="en-US" sz="1750" dirty="0"/>
          </a:p>
        </p:txBody>
      </p:sp>
      <p:sp>
        <p:nvSpPr>
          <p:cNvPr id="17" name="Shape 13"/>
          <p:cNvSpPr/>
          <p:nvPr/>
        </p:nvSpPr>
        <p:spPr>
          <a:xfrm>
            <a:off x="5074027" y="6471225"/>
            <a:ext cx="777597" cy="44410"/>
          </a:xfrm>
          <a:prstGeom prst="roundRect">
            <a:avLst>
              <a:gd name="adj" fmla="val 225151"/>
            </a:avLst>
          </a:prstGeom>
          <a:solidFill>
            <a:srgbClr val="DDD3BA"/>
          </a:solidFill>
          <a:ln/>
        </p:spPr>
      </p:sp>
      <p:sp>
        <p:nvSpPr>
          <p:cNvPr id="18" name="Shape 14"/>
          <p:cNvSpPr/>
          <p:nvPr/>
        </p:nvSpPr>
        <p:spPr>
          <a:xfrm>
            <a:off x="4574084" y="6243518"/>
            <a:ext cx="499943" cy="499943"/>
          </a:xfrm>
          <a:prstGeom prst="roundRect">
            <a:avLst>
              <a:gd name="adj" fmla="val 20000"/>
            </a:avLst>
          </a:prstGeom>
          <a:solidFill>
            <a:srgbClr val="F7EDD4"/>
          </a:solidFill>
          <a:ln w="7620">
            <a:solidFill>
              <a:srgbClr val="DDD3BA"/>
            </a:solidFill>
            <a:prstDash val="solid"/>
          </a:ln>
        </p:spPr>
      </p:sp>
      <p:sp>
        <p:nvSpPr>
          <p:cNvPr id="19" name="Text 15"/>
          <p:cNvSpPr/>
          <p:nvPr/>
        </p:nvSpPr>
        <p:spPr>
          <a:xfrm>
            <a:off x="4721364" y="6285190"/>
            <a:ext cx="205383" cy="416481"/>
          </a:xfrm>
          <a:prstGeom prst="rect">
            <a:avLst/>
          </a:prstGeom>
          <a:noFill/>
          <a:ln/>
        </p:spPr>
        <p:txBody>
          <a:bodyPr wrap="none" rtlCol="0" anchor="t"/>
          <a:lstStyle/>
          <a:p>
            <a:pPr marL="0" indent="0" algn="ctr">
              <a:lnSpc>
                <a:spcPts val="3281"/>
              </a:lnSpc>
              <a:buNone/>
            </a:pPr>
            <a:r>
              <a:rPr lang="en-US" sz="2624" dirty="0">
                <a:solidFill>
                  <a:srgbClr val="454240"/>
                </a:solidFill>
                <a:latin typeface="Libre Baskerville" pitchFamily="34" charset="0"/>
                <a:ea typeface="Libre Baskerville" pitchFamily="34" charset="-122"/>
                <a:cs typeface="Libre Baskerville" pitchFamily="34" charset="-120"/>
              </a:rPr>
              <a:t>3</a:t>
            </a:r>
            <a:endParaRPr lang="en-US" sz="2624" dirty="0"/>
          </a:p>
        </p:txBody>
      </p:sp>
      <p:sp>
        <p:nvSpPr>
          <p:cNvPr id="20" name="Text 16"/>
          <p:cNvSpPr/>
          <p:nvPr/>
        </p:nvSpPr>
        <p:spPr>
          <a:xfrm>
            <a:off x="6046113" y="6215777"/>
            <a:ext cx="2777490" cy="347186"/>
          </a:xfrm>
          <a:prstGeom prst="rect">
            <a:avLst/>
          </a:prstGeom>
          <a:noFill/>
          <a:ln/>
        </p:spPr>
        <p:txBody>
          <a:bodyPr wrap="none" rtlCol="0" anchor="t"/>
          <a:lstStyle/>
          <a:p>
            <a:pPr marL="0" indent="0" algn="l">
              <a:lnSpc>
                <a:spcPts val="2734"/>
              </a:lnSpc>
              <a:buNone/>
            </a:pPr>
            <a:r>
              <a:rPr lang="en-US" sz="2187" dirty="0">
                <a:solidFill>
                  <a:srgbClr val="454240"/>
                </a:solidFill>
                <a:latin typeface="Libre Baskerville" pitchFamily="34" charset="0"/>
                <a:ea typeface="Libre Baskerville" pitchFamily="34" charset="-122"/>
                <a:cs typeface="Libre Baskerville" pitchFamily="34" charset="-120"/>
              </a:rPr>
              <a:t>Import Data</a:t>
            </a:r>
            <a:endParaRPr lang="en-US" sz="2187" dirty="0"/>
          </a:p>
        </p:txBody>
      </p:sp>
      <p:sp>
        <p:nvSpPr>
          <p:cNvPr id="21" name="Text 17"/>
          <p:cNvSpPr/>
          <p:nvPr/>
        </p:nvSpPr>
        <p:spPr>
          <a:xfrm>
            <a:off x="6046113" y="6696194"/>
            <a:ext cx="7751088" cy="666512"/>
          </a:xfrm>
          <a:prstGeom prst="rect">
            <a:avLst/>
          </a:prstGeom>
          <a:noFill/>
          <a:ln/>
        </p:spPr>
        <p:txBody>
          <a:bodyPr wrap="square" rtlCol="0" anchor="t"/>
          <a:lstStyle/>
          <a:p>
            <a:pPr marL="0" indent="0" algn="l">
              <a:lnSpc>
                <a:spcPts val="2624"/>
              </a:lnSpc>
              <a:buNone/>
            </a:pPr>
            <a:r>
              <a:rPr lang="en-US" sz="1750" dirty="0">
                <a:solidFill>
                  <a:srgbClr val="454240"/>
                </a:solidFill>
                <a:latin typeface="DM Sans" pitchFamily="34" charset="0"/>
                <a:ea typeface="DM Sans" pitchFamily="34" charset="-122"/>
                <a:cs typeface="DM Sans" pitchFamily="34" charset="-120"/>
              </a:rPr>
              <a:t>Use SQL's LOAD DATA INFILE statement to efficiently import the reservation data from the CSV or Excel file into the newly created database table.</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pic>
        <p:nvPicPr>
          <p:cNvPr id="4" name="Image 1" descr="preencoded.png"/>
          <p:cNvPicPr>
            <a:picLocks noChangeAspect="1"/>
          </p:cNvPicPr>
          <p:nvPr/>
        </p:nvPicPr>
        <p:blipFill>
          <a:blip r:embed="rId4"/>
          <a:stretch>
            <a:fillRect/>
          </a:stretch>
        </p:blipFill>
        <p:spPr>
          <a:xfrm>
            <a:off x="10980420" y="0"/>
            <a:ext cx="3657600" cy="8229600"/>
          </a:xfrm>
          <a:prstGeom prst="rect">
            <a:avLst/>
          </a:prstGeom>
        </p:spPr>
      </p:pic>
      <p:sp>
        <p:nvSpPr>
          <p:cNvPr id="5" name="Text 1"/>
          <p:cNvSpPr/>
          <p:nvPr/>
        </p:nvSpPr>
        <p:spPr>
          <a:xfrm>
            <a:off x="833199" y="714137"/>
            <a:ext cx="8283654" cy="694373"/>
          </a:xfrm>
          <a:prstGeom prst="rect">
            <a:avLst/>
          </a:prstGeom>
          <a:noFill/>
          <a:ln/>
        </p:spPr>
        <p:txBody>
          <a:bodyPr wrap="none" rtlCol="0" anchor="t"/>
          <a:lstStyle/>
          <a:p>
            <a:pPr marL="0" indent="0">
              <a:lnSpc>
                <a:spcPts val="5468"/>
              </a:lnSpc>
              <a:buNone/>
            </a:pPr>
            <a:r>
              <a:rPr lang="en-US" sz="4374" dirty="0">
                <a:solidFill>
                  <a:srgbClr val="5C4E3D"/>
                </a:solidFill>
                <a:latin typeface="Libre Baskerville" pitchFamily="34" charset="0"/>
                <a:ea typeface="Libre Baskerville" pitchFamily="34" charset="-122"/>
                <a:cs typeface="Libre Baskerville" pitchFamily="34" charset="-120"/>
              </a:rPr>
              <a:t>Executing Basic SQL Queries</a:t>
            </a:r>
            <a:endParaRPr lang="en-US" sz="4374" dirty="0"/>
          </a:p>
        </p:txBody>
      </p:sp>
      <p:pic>
        <p:nvPicPr>
          <p:cNvPr id="6" name="Image 2" descr="preencoded.png"/>
          <p:cNvPicPr>
            <a:picLocks noChangeAspect="1"/>
          </p:cNvPicPr>
          <p:nvPr/>
        </p:nvPicPr>
        <p:blipFill>
          <a:blip r:embed="rId5"/>
          <a:stretch>
            <a:fillRect/>
          </a:stretch>
        </p:blipFill>
        <p:spPr>
          <a:xfrm>
            <a:off x="833199" y="1741765"/>
            <a:ext cx="1110972" cy="1924526"/>
          </a:xfrm>
          <a:prstGeom prst="rect">
            <a:avLst/>
          </a:prstGeom>
        </p:spPr>
      </p:pic>
      <p:sp>
        <p:nvSpPr>
          <p:cNvPr id="7" name="Text 2"/>
          <p:cNvSpPr/>
          <p:nvPr/>
        </p:nvSpPr>
        <p:spPr>
          <a:xfrm>
            <a:off x="2277428" y="1963936"/>
            <a:ext cx="2777490" cy="347186"/>
          </a:xfrm>
          <a:prstGeom prst="rect">
            <a:avLst/>
          </a:prstGeom>
          <a:noFill/>
          <a:ln/>
        </p:spPr>
        <p:txBody>
          <a:bodyPr wrap="none" rtlCol="0" anchor="t"/>
          <a:lstStyle/>
          <a:p>
            <a:pPr marL="0" indent="0" algn="l">
              <a:lnSpc>
                <a:spcPts val="2734"/>
              </a:lnSpc>
              <a:buNone/>
            </a:pPr>
            <a:r>
              <a:rPr lang="en-US" sz="2187" dirty="0">
                <a:solidFill>
                  <a:srgbClr val="454240"/>
                </a:solidFill>
                <a:latin typeface="Libre Baskerville" pitchFamily="34" charset="0"/>
                <a:ea typeface="Libre Baskerville" pitchFamily="34" charset="-122"/>
                <a:cs typeface="Libre Baskerville" pitchFamily="34" charset="-120"/>
              </a:rPr>
              <a:t>Select Statements</a:t>
            </a:r>
            <a:endParaRPr lang="en-US" sz="2187" dirty="0"/>
          </a:p>
        </p:txBody>
      </p:sp>
      <p:sp>
        <p:nvSpPr>
          <p:cNvPr id="8" name="Text 3"/>
          <p:cNvSpPr/>
          <p:nvPr/>
        </p:nvSpPr>
        <p:spPr>
          <a:xfrm>
            <a:off x="2277428" y="2444353"/>
            <a:ext cx="7862173" cy="999768"/>
          </a:xfrm>
          <a:prstGeom prst="rect">
            <a:avLst/>
          </a:prstGeom>
          <a:noFill/>
          <a:ln/>
        </p:spPr>
        <p:txBody>
          <a:bodyPr wrap="square" rtlCol="0" anchor="t"/>
          <a:lstStyle/>
          <a:p>
            <a:pPr marL="0" indent="0" algn="l">
              <a:lnSpc>
                <a:spcPts val="2624"/>
              </a:lnSpc>
              <a:buNone/>
            </a:pPr>
            <a:r>
              <a:rPr lang="en-US" sz="1750" dirty="0">
                <a:solidFill>
                  <a:srgbClr val="454240"/>
                </a:solidFill>
                <a:latin typeface="DM Sans" pitchFamily="34" charset="0"/>
                <a:ea typeface="DM Sans" pitchFamily="34" charset="-122"/>
                <a:cs typeface="DM Sans" pitchFamily="34" charset="-120"/>
              </a:rPr>
              <a:t>Retrieve specific data from the hotel reservation database using SELECT statements. This allows you to filter, sort, and aggregate information based on your analysis needs.</a:t>
            </a:r>
            <a:endParaRPr lang="en-US" sz="1750" dirty="0"/>
          </a:p>
        </p:txBody>
      </p:sp>
      <p:pic>
        <p:nvPicPr>
          <p:cNvPr id="9" name="Image 3" descr="preencoded.png"/>
          <p:cNvPicPr>
            <a:picLocks noChangeAspect="1"/>
          </p:cNvPicPr>
          <p:nvPr/>
        </p:nvPicPr>
        <p:blipFill>
          <a:blip r:embed="rId6"/>
          <a:stretch>
            <a:fillRect/>
          </a:stretch>
        </p:blipFill>
        <p:spPr>
          <a:xfrm>
            <a:off x="833199" y="3666292"/>
            <a:ext cx="1110972" cy="1924526"/>
          </a:xfrm>
          <a:prstGeom prst="rect">
            <a:avLst/>
          </a:prstGeom>
        </p:spPr>
      </p:pic>
      <p:sp>
        <p:nvSpPr>
          <p:cNvPr id="10" name="Text 4"/>
          <p:cNvSpPr/>
          <p:nvPr/>
        </p:nvSpPr>
        <p:spPr>
          <a:xfrm>
            <a:off x="2277428" y="3888462"/>
            <a:ext cx="2777490" cy="347186"/>
          </a:xfrm>
          <a:prstGeom prst="rect">
            <a:avLst/>
          </a:prstGeom>
          <a:noFill/>
          <a:ln/>
        </p:spPr>
        <p:txBody>
          <a:bodyPr wrap="none" rtlCol="0" anchor="t"/>
          <a:lstStyle/>
          <a:p>
            <a:pPr marL="0" indent="0" algn="l">
              <a:lnSpc>
                <a:spcPts val="2734"/>
              </a:lnSpc>
              <a:buNone/>
            </a:pPr>
            <a:r>
              <a:rPr lang="en-US" sz="2187" dirty="0">
                <a:solidFill>
                  <a:srgbClr val="454240"/>
                </a:solidFill>
                <a:latin typeface="Libre Baskerville" pitchFamily="34" charset="0"/>
                <a:ea typeface="Libre Baskerville" pitchFamily="34" charset="-122"/>
                <a:cs typeface="Libre Baskerville" pitchFamily="34" charset="-120"/>
              </a:rPr>
              <a:t>Where Clauses</a:t>
            </a:r>
            <a:endParaRPr lang="en-US" sz="2187" dirty="0"/>
          </a:p>
        </p:txBody>
      </p:sp>
      <p:sp>
        <p:nvSpPr>
          <p:cNvPr id="11" name="Text 5"/>
          <p:cNvSpPr/>
          <p:nvPr/>
        </p:nvSpPr>
        <p:spPr>
          <a:xfrm>
            <a:off x="2277428" y="4368879"/>
            <a:ext cx="7862173" cy="999768"/>
          </a:xfrm>
          <a:prstGeom prst="rect">
            <a:avLst/>
          </a:prstGeom>
          <a:noFill/>
          <a:ln/>
        </p:spPr>
        <p:txBody>
          <a:bodyPr wrap="square" rtlCol="0" anchor="t"/>
          <a:lstStyle/>
          <a:p>
            <a:pPr marL="0" indent="0" algn="l">
              <a:lnSpc>
                <a:spcPts val="2624"/>
              </a:lnSpc>
              <a:buNone/>
            </a:pPr>
            <a:r>
              <a:rPr lang="en-US" sz="1750" dirty="0">
                <a:solidFill>
                  <a:srgbClr val="454240"/>
                </a:solidFill>
                <a:latin typeface="DM Sans" pitchFamily="34" charset="0"/>
                <a:ea typeface="DM Sans" pitchFamily="34" charset="-122"/>
                <a:cs typeface="DM Sans" pitchFamily="34" charset="-120"/>
              </a:rPr>
              <a:t>Utilize WHERE clauses to filter the data and focus on specific criteria, such as reservations made during a certain date range or for a particular hotel location.</a:t>
            </a:r>
            <a:endParaRPr lang="en-US" sz="1750" dirty="0"/>
          </a:p>
        </p:txBody>
      </p:sp>
      <p:pic>
        <p:nvPicPr>
          <p:cNvPr id="12" name="Image 4" descr="preencoded.png"/>
          <p:cNvPicPr>
            <a:picLocks noChangeAspect="1"/>
          </p:cNvPicPr>
          <p:nvPr/>
        </p:nvPicPr>
        <p:blipFill>
          <a:blip r:embed="rId7"/>
          <a:stretch>
            <a:fillRect/>
          </a:stretch>
        </p:blipFill>
        <p:spPr>
          <a:xfrm>
            <a:off x="833199" y="5590818"/>
            <a:ext cx="1110972" cy="1924526"/>
          </a:xfrm>
          <a:prstGeom prst="rect">
            <a:avLst/>
          </a:prstGeom>
        </p:spPr>
      </p:pic>
      <p:sp>
        <p:nvSpPr>
          <p:cNvPr id="13" name="Text 6"/>
          <p:cNvSpPr/>
          <p:nvPr/>
        </p:nvSpPr>
        <p:spPr>
          <a:xfrm>
            <a:off x="2277428" y="5812988"/>
            <a:ext cx="2910126" cy="347186"/>
          </a:xfrm>
          <a:prstGeom prst="rect">
            <a:avLst/>
          </a:prstGeom>
          <a:noFill/>
          <a:ln/>
        </p:spPr>
        <p:txBody>
          <a:bodyPr wrap="none" rtlCol="0" anchor="t"/>
          <a:lstStyle/>
          <a:p>
            <a:pPr marL="0" indent="0" algn="l">
              <a:lnSpc>
                <a:spcPts val="2734"/>
              </a:lnSpc>
              <a:buNone/>
            </a:pPr>
            <a:r>
              <a:rPr lang="en-US" sz="2187" dirty="0">
                <a:solidFill>
                  <a:srgbClr val="454240"/>
                </a:solidFill>
                <a:latin typeface="Libre Baskerville" pitchFamily="34" charset="0"/>
                <a:ea typeface="Libre Baskerville" pitchFamily="34" charset="-122"/>
                <a:cs typeface="Libre Baskerville" pitchFamily="34" charset="-120"/>
              </a:rPr>
              <a:t>Aggregate Functions</a:t>
            </a:r>
            <a:endParaRPr lang="en-US" sz="2187" dirty="0"/>
          </a:p>
        </p:txBody>
      </p:sp>
      <p:sp>
        <p:nvSpPr>
          <p:cNvPr id="14" name="Text 7"/>
          <p:cNvSpPr/>
          <p:nvPr/>
        </p:nvSpPr>
        <p:spPr>
          <a:xfrm>
            <a:off x="2277428" y="6293406"/>
            <a:ext cx="7862173" cy="999768"/>
          </a:xfrm>
          <a:prstGeom prst="rect">
            <a:avLst/>
          </a:prstGeom>
          <a:noFill/>
          <a:ln/>
        </p:spPr>
        <p:txBody>
          <a:bodyPr wrap="square" rtlCol="0" anchor="t"/>
          <a:lstStyle/>
          <a:p>
            <a:pPr marL="0" indent="0" algn="l">
              <a:lnSpc>
                <a:spcPts val="2624"/>
              </a:lnSpc>
              <a:buNone/>
            </a:pPr>
            <a:r>
              <a:rPr lang="en-US" sz="1750" dirty="0">
                <a:solidFill>
                  <a:srgbClr val="454240"/>
                </a:solidFill>
                <a:latin typeface="DM Sans" pitchFamily="34" charset="0"/>
                <a:ea typeface="DM Sans" pitchFamily="34" charset="-122"/>
                <a:cs typeface="DM Sans" pitchFamily="34" charset="-120"/>
              </a:rPr>
              <a:t>Employ aggregate functions like SUM, AVG, and COUNT to gain insights into the dataset, such as total revenue, average booking value, or number of reservations.</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719"/>
          </a:xfrm>
          <a:prstGeom prst="rect">
            <a:avLst/>
          </a:prstGeom>
          <a:solidFill>
            <a:srgbClr val="FFFDFA"/>
          </a:solidFill>
          <a:ln/>
        </p:spPr>
      </p:sp>
      <p:sp>
        <p:nvSpPr>
          <p:cNvPr id="4" name="Text 1"/>
          <p:cNvSpPr/>
          <p:nvPr/>
        </p:nvSpPr>
        <p:spPr>
          <a:xfrm>
            <a:off x="2284809" y="582454"/>
            <a:ext cx="10060662" cy="1323499"/>
          </a:xfrm>
          <a:prstGeom prst="rect">
            <a:avLst/>
          </a:prstGeom>
          <a:noFill/>
          <a:ln/>
        </p:spPr>
        <p:txBody>
          <a:bodyPr wrap="square" rtlCol="0" anchor="t"/>
          <a:lstStyle/>
          <a:p>
            <a:pPr marL="0" indent="0">
              <a:lnSpc>
                <a:spcPts val="5212"/>
              </a:lnSpc>
              <a:buNone/>
            </a:pPr>
            <a:r>
              <a:rPr lang="en-US" sz="4169" dirty="0">
                <a:solidFill>
                  <a:srgbClr val="5C4E3D"/>
                </a:solidFill>
                <a:latin typeface="Libre Baskerville" pitchFamily="34" charset="0"/>
                <a:ea typeface="Libre Baskerville" pitchFamily="34" charset="-122"/>
                <a:cs typeface="Libre Baskerville" pitchFamily="34" charset="-120"/>
              </a:rPr>
              <a:t>Exploring Data with Advanced SQL Queries</a:t>
            </a:r>
            <a:endParaRPr lang="en-US" sz="4169" dirty="0"/>
          </a:p>
        </p:txBody>
      </p:sp>
      <p:sp>
        <p:nvSpPr>
          <p:cNvPr id="5" name="Shape 2"/>
          <p:cNvSpPr/>
          <p:nvPr/>
        </p:nvSpPr>
        <p:spPr>
          <a:xfrm>
            <a:off x="2284809" y="2329458"/>
            <a:ext cx="1676757" cy="1199078"/>
          </a:xfrm>
          <a:prstGeom prst="roundRect">
            <a:avLst>
              <a:gd name="adj" fmla="val 7949"/>
            </a:avLst>
          </a:prstGeom>
          <a:solidFill>
            <a:srgbClr val="F7EDD4"/>
          </a:solidFill>
          <a:ln w="7620">
            <a:solidFill>
              <a:srgbClr val="DDD3BA"/>
            </a:solidFill>
            <a:prstDash val="solid"/>
          </a:ln>
        </p:spPr>
      </p:sp>
      <p:sp>
        <p:nvSpPr>
          <p:cNvPr id="6" name="Text 3"/>
          <p:cNvSpPr/>
          <p:nvPr/>
        </p:nvSpPr>
        <p:spPr>
          <a:xfrm>
            <a:off x="2504123" y="2730341"/>
            <a:ext cx="118110" cy="397193"/>
          </a:xfrm>
          <a:prstGeom prst="rect">
            <a:avLst/>
          </a:prstGeom>
          <a:noFill/>
          <a:ln/>
        </p:spPr>
        <p:txBody>
          <a:bodyPr wrap="none" rtlCol="0" anchor="t"/>
          <a:lstStyle/>
          <a:p>
            <a:pPr marL="0" indent="0" algn="ctr">
              <a:lnSpc>
                <a:spcPts val="3127"/>
              </a:lnSpc>
              <a:buNone/>
            </a:pPr>
            <a:r>
              <a:rPr lang="en-US" sz="2085" dirty="0">
                <a:solidFill>
                  <a:srgbClr val="454240"/>
                </a:solidFill>
                <a:latin typeface="Libre Baskerville" pitchFamily="34" charset="0"/>
                <a:ea typeface="Libre Baskerville" pitchFamily="34" charset="-122"/>
                <a:cs typeface="Libre Baskerville" pitchFamily="34" charset="-120"/>
              </a:rPr>
              <a:t>1</a:t>
            </a:r>
            <a:endParaRPr lang="en-US" sz="2085" dirty="0"/>
          </a:p>
        </p:txBody>
      </p:sp>
      <p:sp>
        <p:nvSpPr>
          <p:cNvPr id="7" name="Text 4"/>
          <p:cNvSpPr/>
          <p:nvPr/>
        </p:nvSpPr>
        <p:spPr>
          <a:xfrm>
            <a:off x="4173260" y="2541151"/>
            <a:ext cx="2647474" cy="330994"/>
          </a:xfrm>
          <a:prstGeom prst="rect">
            <a:avLst/>
          </a:prstGeom>
          <a:noFill/>
          <a:ln/>
        </p:spPr>
        <p:txBody>
          <a:bodyPr wrap="none" rtlCol="0" anchor="t"/>
          <a:lstStyle/>
          <a:p>
            <a:pPr marL="0" indent="0" algn="l">
              <a:lnSpc>
                <a:spcPts val="2606"/>
              </a:lnSpc>
              <a:buNone/>
            </a:pPr>
            <a:r>
              <a:rPr lang="en-US" sz="2085" dirty="0">
                <a:solidFill>
                  <a:srgbClr val="454240"/>
                </a:solidFill>
                <a:latin typeface="Libre Baskerville" pitchFamily="34" charset="0"/>
                <a:ea typeface="Libre Baskerville" pitchFamily="34" charset="-122"/>
                <a:cs typeface="Libre Baskerville" pitchFamily="34" charset="-120"/>
              </a:rPr>
              <a:t>Complex Joins</a:t>
            </a:r>
            <a:endParaRPr lang="en-US" sz="2085" dirty="0"/>
          </a:p>
        </p:txBody>
      </p:sp>
      <p:sp>
        <p:nvSpPr>
          <p:cNvPr id="8" name="Text 5"/>
          <p:cNvSpPr/>
          <p:nvPr/>
        </p:nvSpPr>
        <p:spPr>
          <a:xfrm>
            <a:off x="4173260" y="2999184"/>
            <a:ext cx="4699040" cy="317659"/>
          </a:xfrm>
          <a:prstGeom prst="rect">
            <a:avLst/>
          </a:prstGeom>
          <a:noFill/>
          <a:ln/>
        </p:spPr>
        <p:txBody>
          <a:bodyPr wrap="none" rtlCol="0" anchor="t"/>
          <a:lstStyle/>
          <a:p>
            <a:pPr marL="0" indent="0" algn="l">
              <a:lnSpc>
                <a:spcPts val="2502"/>
              </a:lnSpc>
              <a:buNone/>
            </a:pPr>
            <a:r>
              <a:rPr lang="en-US" sz="1668" dirty="0">
                <a:solidFill>
                  <a:srgbClr val="454240"/>
                </a:solidFill>
                <a:latin typeface="DM Sans" pitchFamily="34" charset="0"/>
                <a:ea typeface="DM Sans" pitchFamily="34" charset="-122"/>
                <a:cs typeface="DM Sans" pitchFamily="34" charset="-120"/>
              </a:rPr>
              <a:t>Combine multiple tables to gain deeper insights</a:t>
            </a:r>
            <a:endParaRPr lang="en-US" sz="1668" dirty="0"/>
          </a:p>
        </p:txBody>
      </p:sp>
      <p:sp>
        <p:nvSpPr>
          <p:cNvPr id="9" name="Shape 6"/>
          <p:cNvSpPr/>
          <p:nvPr/>
        </p:nvSpPr>
        <p:spPr>
          <a:xfrm>
            <a:off x="4067413" y="3504456"/>
            <a:ext cx="8172212" cy="21134"/>
          </a:xfrm>
          <a:prstGeom prst="roundRect">
            <a:avLst>
              <a:gd name="adj" fmla="val 450991"/>
            </a:avLst>
          </a:prstGeom>
          <a:solidFill>
            <a:srgbClr val="DDD3BA"/>
          </a:solidFill>
          <a:ln/>
        </p:spPr>
      </p:sp>
      <p:sp>
        <p:nvSpPr>
          <p:cNvPr id="10" name="Shape 7"/>
          <p:cNvSpPr/>
          <p:nvPr/>
        </p:nvSpPr>
        <p:spPr>
          <a:xfrm>
            <a:off x="2284809" y="3634383"/>
            <a:ext cx="3353514" cy="1199078"/>
          </a:xfrm>
          <a:prstGeom prst="roundRect">
            <a:avLst>
              <a:gd name="adj" fmla="val 7949"/>
            </a:avLst>
          </a:prstGeom>
          <a:solidFill>
            <a:srgbClr val="F7EDD4"/>
          </a:solidFill>
          <a:ln w="7620">
            <a:solidFill>
              <a:srgbClr val="DDD3BA"/>
            </a:solidFill>
            <a:prstDash val="solid"/>
          </a:ln>
        </p:spPr>
      </p:sp>
      <p:sp>
        <p:nvSpPr>
          <p:cNvPr id="11" name="Text 8"/>
          <p:cNvSpPr/>
          <p:nvPr/>
        </p:nvSpPr>
        <p:spPr>
          <a:xfrm>
            <a:off x="2504123" y="4035266"/>
            <a:ext cx="163116" cy="397193"/>
          </a:xfrm>
          <a:prstGeom prst="rect">
            <a:avLst/>
          </a:prstGeom>
          <a:noFill/>
          <a:ln/>
        </p:spPr>
        <p:txBody>
          <a:bodyPr wrap="none" rtlCol="0" anchor="t"/>
          <a:lstStyle/>
          <a:p>
            <a:pPr marL="0" indent="0" algn="ctr">
              <a:lnSpc>
                <a:spcPts val="3127"/>
              </a:lnSpc>
              <a:buNone/>
            </a:pPr>
            <a:r>
              <a:rPr lang="en-US" sz="2085" dirty="0">
                <a:solidFill>
                  <a:srgbClr val="454240"/>
                </a:solidFill>
                <a:latin typeface="Libre Baskerville" pitchFamily="34" charset="0"/>
                <a:ea typeface="Libre Baskerville" pitchFamily="34" charset="-122"/>
                <a:cs typeface="Libre Baskerville" pitchFamily="34" charset="-120"/>
              </a:rPr>
              <a:t>2</a:t>
            </a:r>
            <a:endParaRPr lang="en-US" sz="2085" dirty="0"/>
          </a:p>
        </p:txBody>
      </p:sp>
      <p:sp>
        <p:nvSpPr>
          <p:cNvPr id="12" name="Text 9"/>
          <p:cNvSpPr/>
          <p:nvPr/>
        </p:nvSpPr>
        <p:spPr>
          <a:xfrm>
            <a:off x="5850017" y="3846076"/>
            <a:ext cx="2647474" cy="330994"/>
          </a:xfrm>
          <a:prstGeom prst="rect">
            <a:avLst/>
          </a:prstGeom>
          <a:noFill/>
          <a:ln/>
        </p:spPr>
        <p:txBody>
          <a:bodyPr wrap="none" rtlCol="0" anchor="t"/>
          <a:lstStyle/>
          <a:p>
            <a:pPr marL="0" indent="0" algn="l">
              <a:lnSpc>
                <a:spcPts val="2606"/>
              </a:lnSpc>
              <a:buNone/>
            </a:pPr>
            <a:r>
              <a:rPr lang="en-US" sz="2085" dirty="0">
                <a:solidFill>
                  <a:srgbClr val="454240"/>
                </a:solidFill>
                <a:latin typeface="Libre Baskerville" pitchFamily="34" charset="0"/>
                <a:ea typeface="Libre Baskerville" pitchFamily="34" charset="-122"/>
                <a:cs typeface="Libre Baskerville" pitchFamily="34" charset="-120"/>
              </a:rPr>
              <a:t>Subqueries</a:t>
            </a:r>
            <a:endParaRPr lang="en-US" sz="2085" dirty="0"/>
          </a:p>
        </p:txBody>
      </p:sp>
      <p:sp>
        <p:nvSpPr>
          <p:cNvPr id="13" name="Text 10"/>
          <p:cNvSpPr/>
          <p:nvPr/>
        </p:nvSpPr>
        <p:spPr>
          <a:xfrm>
            <a:off x="5850017" y="4304109"/>
            <a:ext cx="4273748" cy="317659"/>
          </a:xfrm>
          <a:prstGeom prst="rect">
            <a:avLst/>
          </a:prstGeom>
          <a:noFill/>
          <a:ln/>
        </p:spPr>
        <p:txBody>
          <a:bodyPr wrap="none" rtlCol="0" anchor="t"/>
          <a:lstStyle/>
          <a:p>
            <a:pPr marL="0" indent="0" algn="l">
              <a:lnSpc>
                <a:spcPts val="2502"/>
              </a:lnSpc>
              <a:buNone/>
            </a:pPr>
            <a:r>
              <a:rPr lang="en-US" sz="1668" dirty="0">
                <a:solidFill>
                  <a:srgbClr val="454240"/>
                </a:solidFill>
                <a:latin typeface="DM Sans" pitchFamily="34" charset="0"/>
                <a:ea typeface="DM Sans" pitchFamily="34" charset="-122"/>
                <a:cs typeface="DM Sans" pitchFamily="34" charset="-120"/>
              </a:rPr>
              <a:t>Nest queries to perform multi-step analysis</a:t>
            </a:r>
            <a:endParaRPr lang="en-US" sz="1668" dirty="0"/>
          </a:p>
        </p:txBody>
      </p:sp>
      <p:sp>
        <p:nvSpPr>
          <p:cNvPr id="14" name="Shape 11"/>
          <p:cNvSpPr/>
          <p:nvPr/>
        </p:nvSpPr>
        <p:spPr>
          <a:xfrm>
            <a:off x="5744170" y="4809381"/>
            <a:ext cx="6495455" cy="21134"/>
          </a:xfrm>
          <a:prstGeom prst="roundRect">
            <a:avLst>
              <a:gd name="adj" fmla="val 450991"/>
            </a:avLst>
          </a:prstGeom>
          <a:solidFill>
            <a:srgbClr val="DDD3BA"/>
          </a:solidFill>
          <a:ln/>
        </p:spPr>
      </p:sp>
      <p:sp>
        <p:nvSpPr>
          <p:cNvPr id="15" name="Shape 12"/>
          <p:cNvSpPr/>
          <p:nvPr/>
        </p:nvSpPr>
        <p:spPr>
          <a:xfrm>
            <a:off x="2284809" y="4939308"/>
            <a:ext cx="5030272" cy="1199078"/>
          </a:xfrm>
          <a:prstGeom prst="roundRect">
            <a:avLst>
              <a:gd name="adj" fmla="val 7949"/>
            </a:avLst>
          </a:prstGeom>
          <a:solidFill>
            <a:srgbClr val="F7EDD4"/>
          </a:solidFill>
          <a:ln w="7620">
            <a:solidFill>
              <a:srgbClr val="DDD3BA"/>
            </a:solidFill>
            <a:prstDash val="solid"/>
          </a:ln>
        </p:spPr>
      </p:sp>
      <p:sp>
        <p:nvSpPr>
          <p:cNvPr id="16" name="Text 13"/>
          <p:cNvSpPr/>
          <p:nvPr/>
        </p:nvSpPr>
        <p:spPr>
          <a:xfrm>
            <a:off x="2504123" y="5340191"/>
            <a:ext cx="163116" cy="397193"/>
          </a:xfrm>
          <a:prstGeom prst="rect">
            <a:avLst/>
          </a:prstGeom>
          <a:noFill/>
          <a:ln/>
        </p:spPr>
        <p:txBody>
          <a:bodyPr wrap="none" rtlCol="0" anchor="t"/>
          <a:lstStyle/>
          <a:p>
            <a:pPr marL="0" indent="0" algn="ctr">
              <a:lnSpc>
                <a:spcPts val="3127"/>
              </a:lnSpc>
              <a:buNone/>
            </a:pPr>
            <a:r>
              <a:rPr lang="en-US" sz="2085" dirty="0">
                <a:solidFill>
                  <a:srgbClr val="454240"/>
                </a:solidFill>
                <a:latin typeface="Libre Baskerville" pitchFamily="34" charset="0"/>
                <a:ea typeface="Libre Baskerville" pitchFamily="34" charset="-122"/>
                <a:cs typeface="Libre Baskerville" pitchFamily="34" charset="-120"/>
              </a:rPr>
              <a:t>3</a:t>
            </a:r>
            <a:endParaRPr lang="en-US" sz="2085" dirty="0"/>
          </a:p>
        </p:txBody>
      </p:sp>
      <p:sp>
        <p:nvSpPr>
          <p:cNvPr id="17" name="Text 14"/>
          <p:cNvSpPr/>
          <p:nvPr/>
        </p:nvSpPr>
        <p:spPr>
          <a:xfrm>
            <a:off x="7526774" y="5151001"/>
            <a:ext cx="2647474" cy="330994"/>
          </a:xfrm>
          <a:prstGeom prst="rect">
            <a:avLst/>
          </a:prstGeom>
          <a:noFill/>
          <a:ln/>
        </p:spPr>
        <p:txBody>
          <a:bodyPr wrap="none" rtlCol="0" anchor="t"/>
          <a:lstStyle/>
          <a:p>
            <a:pPr marL="0" indent="0" algn="l">
              <a:lnSpc>
                <a:spcPts val="2606"/>
              </a:lnSpc>
              <a:buNone/>
            </a:pPr>
            <a:r>
              <a:rPr lang="en-US" sz="2085" dirty="0">
                <a:solidFill>
                  <a:srgbClr val="454240"/>
                </a:solidFill>
                <a:latin typeface="Libre Baskerville" pitchFamily="34" charset="0"/>
                <a:ea typeface="Libre Baskerville" pitchFamily="34" charset="-122"/>
                <a:cs typeface="Libre Baskerville" pitchFamily="34" charset="-120"/>
              </a:rPr>
              <a:t>Window Functions</a:t>
            </a:r>
            <a:endParaRPr lang="en-US" sz="2085" dirty="0"/>
          </a:p>
        </p:txBody>
      </p:sp>
      <p:sp>
        <p:nvSpPr>
          <p:cNvPr id="18" name="Text 15"/>
          <p:cNvSpPr/>
          <p:nvPr/>
        </p:nvSpPr>
        <p:spPr>
          <a:xfrm>
            <a:off x="7526774" y="5609034"/>
            <a:ext cx="3740706" cy="317659"/>
          </a:xfrm>
          <a:prstGeom prst="rect">
            <a:avLst/>
          </a:prstGeom>
          <a:noFill/>
          <a:ln/>
        </p:spPr>
        <p:txBody>
          <a:bodyPr wrap="none" rtlCol="0" anchor="t"/>
          <a:lstStyle/>
          <a:p>
            <a:pPr marL="0" indent="0" algn="l">
              <a:lnSpc>
                <a:spcPts val="2502"/>
              </a:lnSpc>
              <a:buNone/>
            </a:pPr>
            <a:r>
              <a:rPr lang="en-US" sz="1668" dirty="0">
                <a:solidFill>
                  <a:srgbClr val="454240"/>
                </a:solidFill>
                <a:latin typeface="DM Sans" pitchFamily="34" charset="0"/>
                <a:ea typeface="DM Sans" pitchFamily="34" charset="-122"/>
                <a:cs typeface="DM Sans" pitchFamily="34" charset="-120"/>
              </a:rPr>
              <a:t>Unlock powerful analytical capabilities</a:t>
            </a:r>
            <a:endParaRPr lang="en-US" sz="1668" dirty="0"/>
          </a:p>
        </p:txBody>
      </p:sp>
      <p:sp>
        <p:nvSpPr>
          <p:cNvPr id="19" name="Text 16"/>
          <p:cNvSpPr/>
          <p:nvPr/>
        </p:nvSpPr>
        <p:spPr>
          <a:xfrm>
            <a:off x="2284809" y="6376630"/>
            <a:ext cx="10060662" cy="1270635"/>
          </a:xfrm>
          <a:prstGeom prst="rect">
            <a:avLst/>
          </a:prstGeom>
          <a:noFill/>
          <a:ln/>
        </p:spPr>
        <p:txBody>
          <a:bodyPr wrap="square" rtlCol="0" anchor="t"/>
          <a:lstStyle/>
          <a:p>
            <a:pPr marL="0" indent="0">
              <a:lnSpc>
                <a:spcPts val="2502"/>
              </a:lnSpc>
              <a:buNone/>
            </a:pPr>
            <a:r>
              <a:rPr lang="en-US" sz="1668" dirty="0">
                <a:solidFill>
                  <a:srgbClr val="454240"/>
                </a:solidFill>
                <a:latin typeface="DM Sans" pitchFamily="34" charset="0"/>
                <a:ea typeface="DM Sans" pitchFamily="34" charset="-122"/>
                <a:cs typeface="DM Sans" pitchFamily="34" charset="-120"/>
              </a:rPr>
              <a:t>Once you have mastered the basics of querying the hotel reservation data, it's time to dive into more advanced SQL techniques. By leveraging complex joins, subqueries, and window functions, you can perform intricate data analysis to uncover hidden patterns, identify trends, and make data-driven decisions.</a:t>
            </a:r>
            <a:endParaRPr lang="en-US" sz="1668"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pic>
        <p:nvPicPr>
          <p:cNvPr id="4" name="Image 1" descr="preencoded.png"/>
          <p:cNvPicPr>
            <a:picLocks noChangeAspect="1"/>
          </p:cNvPicPr>
          <p:nvPr/>
        </p:nvPicPr>
        <p:blipFill>
          <a:blip r:embed="rId4"/>
          <a:stretch>
            <a:fillRect/>
          </a:stretch>
        </p:blipFill>
        <p:spPr>
          <a:xfrm>
            <a:off x="-7620" y="0"/>
            <a:ext cx="3657600" cy="8229600"/>
          </a:xfrm>
          <a:prstGeom prst="rect">
            <a:avLst/>
          </a:prstGeom>
        </p:spPr>
      </p:pic>
      <p:sp>
        <p:nvSpPr>
          <p:cNvPr id="5" name="Text 1"/>
          <p:cNvSpPr/>
          <p:nvPr/>
        </p:nvSpPr>
        <p:spPr>
          <a:xfrm>
            <a:off x="4490799" y="644723"/>
            <a:ext cx="9306401" cy="1388745"/>
          </a:xfrm>
          <a:prstGeom prst="rect">
            <a:avLst/>
          </a:prstGeom>
          <a:noFill/>
          <a:ln/>
        </p:spPr>
        <p:txBody>
          <a:bodyPr wrap="square" rtlCol="0" anchor="t"/>
          <a:lstStyle/>
          <a:p>
            <a:pPr marL="0" indent="0">
              <a:lnSpc>
                <a:spcPts val="5468"/>
              </a:lnSpc>
              <a:buNone/>
            </a:pPr>
            <a:r>
              <a:rPr lang="en-US" sz="4374" dirty="0">
                <a:solidFill>
                  <a:srgbClr val="5C4E3D"/>
                </a:solidFill>
                <a:latin typeface="Libre Baskerville" pitchFamily="34" charset="0"/>
                <a:ea typeface="Libre Baskerville" pitchFamily="34" charset="-122"/>
                <a:cs typeface="Libre Baskerville" pitchFamily="34" charset="-120"/>
              </a:rPr>
              <a:t>Utilizing Stored Procedures for Business Logic</a:t>
            </a:r>
            <a:endParaRPr lang="en-US" sz="4374" dirty="0"/>
          </a:p>
        </p:txBody>
      </p:sp>
      <p:sp>
        <p:nvSpPr>
          <p:cNvPr id="6" name="Shape 2"/>
          <p:cNvSpPr/>
          <p:nvPr/>
        </p:nvSpPr>
        <p:spPr>
          <a:xfrm>
            <a:off x="4801910" y="2366724"/>
            <a:ext cx="44410" cy="5218152"/>
          </a:xfrm>
          <a:prstGeom prst="roundRect">
            <a:avLst>
              <a:gd name="adj" fmla="val 225151"/>
            </a:avLst>
          </a:prstGeom>
          <a:solidFill>
            <a:srgbClr val="DDD3BA"/>
          </a:solidFill>
          <a:ln/>
        </p:spPr>
      </p:sp>
      <p:sp>
        <p:nvSpPr>
          <p:cNvPr id="7" name="Shape 3"/>
          <p:cNvSpPr/>
          <p:nvPr/>
        </p:nvSpPr>
        <p:spPr>
          <a:xfrm>
            <a:off x="5074027" y="2844344"/>
            <a:ext cx="777597" cy="44410"/>
          </a:xfrm>
          <a:prstGeom prst="roundRect">
            <a:avLst>
              <a:gd name="adj" fmla="val 225151"/>
            </a:avLst>
          </a:prstGeom>
          <a:solidFill>
            <a:srgbClr val="DDD3BA"/>
          </a:solidFill>
          <a:ln/>
        </p:spPr>
      </p:sp>
      <p:sp>
        <p:nvSpPr>
          <p:cNvPr id="8" name="Shape 4"/>
          <p:cNvSpPr/>
          <p:nvPr/>
        </p:nvSpPr>
        <p:spPr>
          <a:xfrm>
            <a:off x="4574084" y="2616637"/>
            <a:ext cx="499943" cy="499943"/>
          </a:xfrm>
          <a:prstGeom prst="roundRect">
            <a:avLst>
              <a:gd name="adj" fmla="val 20000"/>
            </a:avLst>
          </a:prstGeom>
          <a:solidFill>
            <a:srgbClr val="F7EDD4"/>
          </a:solidFill>
          <a:ln w="7620">
            <a:solidFill>
              <a:srgbClr val="DDD3BA"/>
            </a:solidFill>
            <a:prstDash val="solid"/>
          </a:ln>
        </p:spPr>
      </p:sp>
      <p:sp>
        <p:nvSpPr>
          <p:cNvPr id="9" name="Text 5"/>
          <p:cNvSpPr/>
          <p:nvPr/>
        </p:nvSpPr>
        <p:spPr>
          <a:xfrm>
            <a:off x="4749701" y="2658308"/>
            <a:ext cx="148709" cy="416481"/>
          </a:xfrm>
          <a:prstGeom prst="rect">
            <a:avLst/>
          </a:prstGeom>
          <a:noFill/>
          <a:ln/>
        </p:spPr>
        <p:txBody>
          <a:bodyPr wrap="none" rtlCol="0" anchor="t"/>
          <a:lstStyle/>
          <a:p>
            <a:pPr marL="0" indent="0" algn="ctr">
              <a:lnSpc>
                <a:spcPts val="3281"/>
              </a:lnSpc>
              <a:buNone/>
            </a:pPr>
            <a:r>
              <a:rPr lang="en-US" sz="2624" dirty="0">
                <a:solidFill>
                  <a:srgbClr val="454240"/>
                </a:solidFill>
                <a:latin typeface="Libre Baskerville" pitchFamily="34" charset="0"/>
                <a:ea typeface="Libre Baskerville" pitchFamily="34" charset="-122"/>
                <a:cs typeface="Libre Baskerville" pitchFamily="34" charset="-120"/>
              </a:rPr>
              <a:t>1</a:t>
            </a:r>
            <a:endParaRPr lang="en-US" sz="2624" dirty="0"/>
          </a:p>
        </p:txBody>
      </p:sp>
      <p:sp>
        <p:nvSpPr>
          <p:cNvPr id="10" name="Text 6"/>
          <p:cNvSpPr/>
          <p:nvPr/>
        </p:nvSpPr>
        <p:spPr>
          <a:xfrm>
            <a:off x="6046113" y="2588895"/>
            <a:ext cx="4288155" cy="347186"/>
          </a:xfrm>
          <a:prstGeom prst="rect">
            <a:avLst/>
          </a:prstGeom>
          <a:noFill/>
          <a:ln/>
        </p:spPr>
        <p:txBody>
          <a:bodyPr wrap="none" rtlCol="0" anchor="t"/>
          <a:lstStyle/>
          <a:p>
            <a:pPr marL="0" indent="0" algn="l">
              <a:lnSpc>
                <a:spcPts val="2734"/>
              </a:lnSpc>
              <a:buNone/>
            </a:pPr>
            <a:r>
              <a:rPr lang="en-US" sz="2187" dirty="0">
                <a:solidFill>
                  <a:srgbClr val="454240"/>
                </a:solidFill>
                <a:latin typeface="Libre Baskerville" pitchFamily="34" charset="0"/>
                <a:ea typeface="Libre Baskerville" pitchFamily="34" charset="-122"/>
                <a:cs typeface="Libre Baskerville" pitchFamily="34" charset="-120"/>
              </a:rPr>
              <a:t>Encapsulate Complex Queries</a:t>
            </a:r>
            <a:endParaRPr lang="en-US" sz="2187" dirty="0"/>
          </a:p>
        </p:txBody>
      </p:sp>
      <p:sp>
        <p:nvSpPr>
          <p:cNvPr id="11" name="Text 7"/>
          <p:cNvSpPr/>
          <p:nvPr/>
        </p:nvSpPr>
        <p:spPr>
          <a:xfrm>
            <a:off x="6046113" y="3069312"/>
            <a:ext cx="7751088" cy="666512"/>
          </a:xfrm>
          <a:prstGeom prst="rect">
            <a:avLst/>
          </a:prstGeom>
          <a:noFill/>
          <a:ln/>
        </p:spPr>
        <p:txBody>
          <a:bodyPr wrap="square" rtlCol="0" anchor="t"/>
          <a:lstStyle/>
          <a:p>
            <a:pPr marL="0" indent="0" algn="l">
              <a:lnSpc>
                <a:spcPts val="2624"/>
              </a:lnSpc>
              <a:buNone/>
            </a:pPr>
            <a:r>
              <a:rPr lang="en-US" sz="1750" dirty="0">
                <a:solidFill>
                  <a:srgbClr val="454240"/>
                </a:solidFill>
                <a:latin typeface="DM Sans" pitchFamily="34" charset="0"/>
                <a:ea typeface="DM Sans" pitchFamily="34" charset="-122"/>
                <a:cs typeface="DM Sans" pitchFamily="34" charset="-120"/>
              </a:rPr>
              <a:t>Stored procedures allow you to encapsulate complex SQL queries into reusable components, making your code more modular and maintainable.</a:t>
            </a:r>
            <a:endParaRPr lang="en-US" sz="1750" dirty="0"/>
          </a:p>
        </p:txBody>
      </p:sp>
      <p:sp>
        <p:nvSpPr>
          <p:cNvPr id="12" name="Shape 8"/>
          <p:cNvSpPr/>
          <p:nvPr/>
        </p:nvSpPr>
        <p:spPr>
          <a:xfrm>
            <a:off x="5074027" y="4657785"/>
            <a:ext cx="777597" cy="44410"/>
          </a:xfrm>
          <a:prstGeom prst="roundRect">
            <a:avLst>
              <a:gd name="adj" fmla="val 225151"/>
            </a:avLst>
          </a:prstGeom>
          <a:solidFill>
            <a:srgbClr val="DDD3BA"/>
          </a:solidFill>
          <a:ln/>
        </p:spPr>
      </p:sp>
      <p:sp>
        <p:nvSpPr>
          <p:cNvPr id="13" name="Shape 9"/>
          <p:cNvSpPr/>
          <p:nvPr/>
        </p:nvSpPr>
        <p:spPr>
          <a:xfrm>
            <a:off x="4574084" y="4430078"/>
            <a:ext cx="499943" cy="499943"/>
          </a:xfrm>
          <a:prstGeom prst="roundRect">
            <a:avLst>
              <a:gd name="adj" fmla="val 20000"/>
            </a:avLst>
          </a:prstGeom>
          <a:solidFill>
            <a:srgbClr val="F7EDD4"/>
          </a:solidFill>
          <a:ln w="7620">
            <a:solidFill>
              <a:srgbClr val="DDD3BA"/>
            </a:solidFill>
            <a:prstDash val="solid"/>
          </a:ln>
        </p:spPr>
      </p:sp>
      <p:sp>
        <p:nvSpPr>
          <p:cNvPr id="14" name="Text 10"/>
          <p:cNvSpPr/>
          <p:nvPr/>
        </p:nvSpPr>
        <p:spPr>
          <a:xfrm>
            <a:off x="4721364" y="4471749"/>
            <a:ext cx="205383" cy="416481"/>
          </a:xfrm>
          <a:prstGeom prst="rect">
            <a:avLst/>
          </a:prstGeom>
          <a:noFill/>
          <a:ln/>
        </p:spPr>
        <p:txBody>
          <a:bodyPr wrap="none" rtlCol="0" anchor="t"/>
          <a:lstStyle/>
          <a:p>
            <a:pPr marL="0" indent="0" algn="ctr">
              <a:lnSpc>
                <a:spcPts val="3281"/>
              </a:lnSpc>
              <a:buNone/>
            </a:pPr>
            <a:r>
              <a:rPr lang="en-US" sz="2624" dirty="0">
                <a:solidFill>
                  <a:srgbClr val="454240"/>
                </a:solidFill>
                <a:latin typeface="Libre Baskerville" pitchFamily="34" charset="0"/>
                <a:ea typeface="Libre Baskerville" pitchFamily="34" charset="-122"/>
                <a:cs typeface="Libre Baskerville" pitchFamily="34" charset="-120"/>
              </a:rPr>
              <a:t>2</a:t>
            </a:r>
            <a:endParaRPr lang="en-US" sz="2624" dirty="0"/>
          </a:p>
        </p:txBody>
      </p:sp>
      <p:sp>
        <p:nvSpPr>
          <p:cNvPr id="15" name="Text 11"/>
          <p:cNvSpPr/>
          <p:nvPr/>
        </p:nvSpPr>
        <p:spPr>
          <a:xfrm>
            <a:off x="6046113" y="4402336"/>
            <a:ext cx="3159204" cy="347186"/>
          </a:xfrm>
          <a:prstGeom prst="rect">
            <a:avLst/>
          </a:prstGeom>
          <a:noFill/>
          <a:ln/>
        </p:spPr>
        <p:txBody>
          <a:bodyPr wrap="none" rtlCol="0" anchor="t"/>
          <a:lstStyle/>
          <a:p>
            <a:pPr marL="0" indent="0" algn="l">
              <a:lnSpc>
                <a:spcPts val="2734"/>
              </a:lnSpc>
              <a:buNone/>
            </a:pPr>
            <a:r>
              <a:rPr lang="en-US" sz="2187" dirty="0">
                <a:solidFill>
                  <a:srgbClr val="454240"/>
                </a:solidFill>
                <a:latin typeface="Libre Baskerville" pitchFamily="34" charset="0"/>
                <a:ea typeface="Libre Baskerville" pitchFamily="34" charset="-122"/>
                <a:cs typeface="Libre Baskerville" pitchFamily="34" charset="-120"/>
              </a:rPr>
              <a:t>Improve Performance</a:t>
            </a:r>
            <a:endParaRPr lang="en-US" sz="2187" dirty="0"/>
          </a:p>
        </p:txBody>
      </p:sp>
      <p:sp>
        <p:nvSpPr>
          <p:cNvPr id="16" name="Text 12"/>
          <p:cNvSpPr/>
          <p:nvPr/>
        </p:nvSpPr>
        <p:spPr>
          <a:xfrm>
            <a:off x="6046113" y="4882753"/>
            <a:ext cx="7751088" cy="666512"/>
          </a:xfrm>
          <a:prstGeom prst="rect">
            <a:avLst/>
          </a:prstGeom>
          <a:noFill/>
          <a:ln/>
        </p:spPr>
        <p:txBody>
          <a:bodyPr wrap="square" rtlCol="0" anchor="t"/>
          <a:lstStyle/>
          <a:p>
            <a:pPr marL="0" indent="0" algn="l">
              <a:lnSpc>
                <a:spcPts val="2624"/>
              </a:lnSpc>
              <a:buNone/>
            </a:pPr>
            <a:r>
              <a:rPr lang="en-US" sz="1750" dirty="0">
                <a:solidFill>
                  <a:srgbClr val="454240"/>
                </a:solidFill>
                <a:latin typeface="DM Sans" pitchFamily="34" charset="0"/>
                <a:ea typeface="DM Sans" pitchFamily="34" charset="-122"/>
                <a:cs typeface="DM Sans" pitchFamily="34" charset="-120"/>
              </a:rPr>
              <a:t>By pre-compiling SQL statements, stored procedures can significantly improve query execution times, especially for frequently run business logic.</a:t>
            </a:r>
            <a:endParaRPr lang="en-US" sz="1750" dirty="0"/>
          </a:p>
        </p:txBody>
      </p:sp>
      <p:sp>
        <p:nvSpPr>
          <p:cNvPr id="17" name="Shape 13"/>
          <p:cNvSpPr/>
          <p:nvPr/>
        </p:nvSpPr>
        <p:spPr>
          <a:xfrm>
            <a:off x="5074027" y="6471225"/>
            <a:ext cx="777597" cy="44410"/>
          </a:xfrm>
          <a:prstGeom prst="roundRect">
            <a:avLst>
              <a:gd name="adj" fmla="val 225151"/>
            </a:avLst>
          </a:prstGeom>
          <a:solidFill>
            <a:srgbClr val="DDD3BA"/>
          </a:solidFill>
          <a:ln/>
        </p:spPr>
      </p:sp>
      <p:sp>
        <p:nvSpPr>
          <p:cNvPr id="18" name="Shape 14"/>
          <p:cNvSpPr/>
          <p:nvPr/>
        </p:nvSpPr>
        <p:spPr>
          <a:xfrm>
            <a:off x="4574084" y="6243518"/>
            <a:ext cx="499943" cy="499943"/>
          </a:xfrm>
          <a:prstGeom prst="roundRect">
            <a:avLst>
              <a:gd name="adj" fmla="val 20000"/>
            </a:avLst>
          </a:prstGeom>
          <a:solidFill>
            <a:srgbClr val="F7EDD4"/>
          </a:solidFill>
          <a:ln w="7620">
            <a:solidFill>
              <a:srgbClr val="DDD3BA"/>
            </a:solidFill>
            <a:prstDash val="solid"/>
          </a:ln>
        </p:spPr>
      </p:sp>
      <p:sp>
        <p:nvSpPr>
          <p:cNvPr id="19" name="Text 15"/>
          <p:cNvSpPr/>
          <p:nvPr/>
        </p:nvSpPr>
        <p:spPr>
          <a:xfrm>
            <a:off x="4721364" y="6285190"/>
            <a:ext cx="205383" cy="416481"/>
          </a:xfrm>
          <a:prstGeom prst="rect">
            <a:avLst/>
          </a:prstGeom>
          <a:noFill/>
          <a:ln/>
        </p:spPr>
        <p:txBody>
          <a:bodyPr wrap="none" rtlCol="0" anchor="t"/>
          <a:lstStyle/>
          <a:p>
            <a:pPr marL="0" indent="0" algn="ctr">
              <a:lnSpc>
                <a:spcPts val="3281"/>
              </a:lnSpc>
              <a:buNone/>
            </a:pPr>
            <a:r>
              <a:rPr lang="en-US" sz="2624" dirty="0">
                <a:solidFill>
                  <a:srgbClr val="454240"/>
                </a:solidFill>
                <a:latin typeface="Libre Baskerville" pitchFamily="34" charset="0"/>
                <a:ea typeface="Libre Baskerville" pitchFamily="34" charset="-122"/>
                <a:cs typeface="Libre Baskerville" pitchFamily="34" charset="-120"/>
              </a:rPr>
              <a:t>3</a:t>
            </a:r>
            <a:endParaRPr lang="en-US" sz="2624" dirty="0"/>
          </a:p>
        </p:txBody>
      </p:sp>
      <p:sp>
        <p:nvSpPr>
          <p:cNvPr id="20" name="Text 16"/>
          <p:cNvSpPr/>
          <p:nvPr/>
        </p:nvSpPr>
        <p:spPr>
          <a:xfrm>
            <a:off x="6046113" y="6215777"/>
            <a:ext cx="3231952" cy="347186"/>
          </a:xfrm>
          <a:prstGeom prst="rect">
            <a:avLst/>
          </a:prstGeom>
          <a:noFill/>
          <a:ln/>
        </p:spPr>
        <p:txBody>
          <a:bodyPr wrap="none" rtlCol="0" anchor="t"/>
          <a:lstStyle/>
          <a:p>
            <a:pPr marL="0" indent="0" algn="l">
              <a:lnSpc>
                <a:spcPts val="2734"/>
              </a:lnSpc>
              <a:buNone/>
            </a:pPr>
            <a:r>
              <a:rPr lang="en-US" sz="2187" dirty="0">
                <a:solidFill>
                  <a:srgbClr val="454240"/>
                </a:solidFill>
                <a:latin typeface="Libre Baskerville" pitchFamily="34" charset="0"/>
                <a:ea typeface="Libre Baskerville" pitchFamily="34" charset="-122"/>
                <a:cs typeface="Libre Baskerville" pitchFamily="34" charset="-120"/>
              </a:rPr>
              <a:t>Enhance Data Security</a:t>
            </a:r>
            <a:endParaRPr lang="en-US" sz="2187" dirty="0"/>
          </a:p>
        </p:txBody>
      </p:sp>
      <p:sp>
        <p:nvSpPr>
          <p:cNvPr id="21" name="Text 17"/>
          <p:cNvSpPr/>
          <p:nvPr/>
        </p:nvSpPr>
        <p:spPr>
          <a:xfrm>
            <a:off x="6046113" y="6696194"/>
            <a:ext cx="7751088" cy="666512"/>
          </a:xfrm>
          <a:prstGeom prst="rect">
            <a:avLst/>
          </a:prstGeom>
          <a:noFill/>
          <a:ln/>
        </p:spPr>
        <p:txBody>
          <a:bodyPr wrap="square" rtlCol="0" anchor="t"/>
          <a:lstStyle/>
          <a:p>
            <a:pPr marL="0" indent="0" algn="l">
              <a:lnSpc>
                <a:spcPts val="2624"/>
              </a:lnSpc>
              <a:buNone/>
            </a:pPr>
            <a:r>
              <a:rPr lang="en-US" sz="1750" dirty="0">
                <a:solidFill>
                  <a:srgbClr val="454240"/>
                </a:solidFill>
                <a:latin typeface="DM Sans" pitchFamily="34" charset="0"/>
                <a:ea typeface="DM Sans" pitchFamily="34" charset="-122"/>
                <a:cs typeface="DM Sans" pitchFamily="34" charset="-120"/>
              </a:rPr>
              <a:t>Stored procedures help enforce data access controls and minimize the risk of SQL injection attacks by isolating the database logic.</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sp>
        <p:nvSpPr>
          <p:cNvPr id="4" name="Text 1"/>
          <p:cNvSpPr/>
          <p:nvPr/>
        </p:nvSpPr>
        <p:spPr>
          <a:xfrm>
            <a:off x="2037993" y="627340"/>
            <a:ext cx="10554414" cy="1388745"/>
          </a:xfrm>
          <a:prstGeom prst="rect">
            <a:avLst/>
          </a:prstGeom>
          <a:noFill/>
          <a:ln/>
        </p:spPr>
        <p:txBody>
          <a:bodyPr wrap="square" rtlCol="0" anchor="t"/>
          <a:lstStyle/>
          <a:p>
            <a:pPr marL="0" indent="0">
              <a:lnSpc>
                <a:spcPts val="5468"/>
              </a:lnSpc>
              <a:buNone/>
            </a:pPr>
            <a:r>
              <a:rPr lang="en-US" sz="4374" dirty="0">
                <a:solidFill>
                  <a:srgbClr val="5C4E3D"/>
                </a:solidFill>
                <a:latin typeface="Libre Baskerville" pitchFamily="34" charset="0"/>
                <a:ea typeface="Libre Baskerville" pitchFamily="34" charset="-122"/>
                <a:cs typeface="Libre Baskerville" pitchFamily="34" charset="-120"/>
              </a:rPr>
              <a:t>Visualizing Query Results with Screenshots</a:t>
            </a:r>
            <a:endParaRPr lang="en-US" sz="4374" dirty="0"/>
          </a:p>
        </p:txBody>
      </p:sp>
      <p:pic>
        <p:nvPicPr>
          <p:cNvPr id="5" name="Image 1" descr="preencoded.png"/>
          <p:cNvPicPr>
            <a:picLocks noChangeAspect="1"/>
          </p:cNvPicPr>
          <p:nvPr/>
        </p:nvPicPr>
        <p:blipFill>
          <a:blip r:embed="rId4"/>
          <a:stretch>
            <a:fillRect/>
          </a:stretch>
        </p:blipFill>
        <p:spPr>
          <a:xfrm>
            <a:off x="2037993" y="2460427"/>
            <a:ext cx="3295888" cy="2036921"/>
          </a:xfrm>
          <a:prstGeom prst="rect">
            <a:avLst/>
          </a:prstGeom>
        </p:spPr>
      </p:pic>
      <p:sp>
        <p:nvSpPr>
          <p:cNvPr id="6" name="Text 2"/>
          <p:cNvSpPr/>
          <p:nvPr/>
        </p:nvSpPr>
        <p:spPr>
          <a:xfrm>
            <a:off x="2037993" y="4775002"/>
            <a:ext cx="3295888" cy="694373"/>
          </a:xfrm>
          <a:prstGeom prst="rect">
            <a:avLst/>
          </a:prstGeom>
          <a:noFill/>
          <a:ln/>
        </p:spPr>
        <p:txBody>
          <a:bodyPr wrap="square" rtlCol="0" anchor="t"/>
          <a:lstStyle/>
          <a:p>
            <a:pPr marL="0" indent="0" algn="l">
              <a:lnSpc>
                <a:spcPts val="2734"/>
              </a:lnSpc>
              <a:buNone/>
            </a:pPr>
            <a:r>
              <a:rPr lang="en-US" sz="2187" dirty="0">
                <a:solidFill>
                  <a:srgbClr val="454240"/>
                </a:solidFill>
                <a:latin typeface="Libre Baskerville" pitchFamily="34" charset="0"/>
                <a:ea typeface="Libre Baskerville" pitchFamily="34" charset="-122"/>
                <a:cs typeface="Libre Baskerville" pitchFamily="34" charset="-120"/>
              </a:rPr>
              <a:t>Hotel Occupancy Statistics</a:t>
            </a:r>
            <a:endParaRPr lang="en-US" sz="2187" dirty="0"/>
          </a:p>
        </p:txBody>
      </p:sp>
      <p:sp>
        <p:nvSpPr>
          <p:cNvPr id="7" name="Text 3"/>
          <p:cNvSpPr/>
          <p:nvPr/>
        </p:nvSpPr>
        <p:spPr>
          <a:xfrm>
            <a:off x="2037993" y="5602605"/>
            <a:ext cx="3295888" cy="1666280"/>
          </a:xfrm>
          <a:prstGeom prst="rect">
            <a:avLst/>
          </a:prstGeom>
          <a:noFill/>
          <a:ln/>
        </p:spPr>
        <p:txBody>
          <a:bodyPr wrap="square" rtlCol="0" anchor="t"/>
          <a:lstStyle/>
          <a:p>
            <a:pPr marL="0" indent="0" algn="l">
              <a:lnSpc>
                <a:spcPts val="2624"/>
              </a:lnSpc>
              <a:buNone/>
            </a:pPr>
            <a:r>
              <a:rPr lang="en-US" sz="1750" dirty="0">
                <a:solidFill>
                  <a:srgbClr val="454240"/>
                </a:solidFill>
                <a:latin typeface="DM Sans" pitchFamily="34" charset="0"/>
                <a:ea typeface="DM Sans" pitchFamily="34" charset="-122"/>
                <a:cs typeface="DM Sans" pitchFamily="34" charset="-120"/>
              </a:rPr>
              <a:t>Query results can be effectively visualized using screenshots that display key metrics and insights in a clean, easy-to-interpret format.</a:t>
            </a:r>
            <a:endParaRPr lang="en-US" sz="1750" dirty="0"/>
          </a:p>
        </p:txBody>
      </p:sp>
      <p:pic>
        <p:nvPicPr>
          <p:cNvPr id="8" name="Image 2" descr="preencoded.png"/>
          <p:cNvPicPr>
            <a:picLocks noChangeAspect="1"/>
          </p:cNvPicPr>
          <p:nvPr/>
        </p:nvPicPr>
        <p:blipFill>
          <a:blip r:embed="rId5"/>
          <a:stretch>
            <a:fillRect/>
          </a:stretch>
        </p:blipFill>
        <p:spPr>
          <a:xfrm>
            <a:off x="5667137" y="2460427"/>
            <a:ext cx="3296007" cy="2037040"/>
          </a:xfrm>
          <a:prstGeom prst="rect">
            <a:avLst/>
          </a:prstGeom>
        </p:spPr>
      </p:pic>
      <p:sp>
        <p:nvSpPr>
          <p:cNvPr id="9" name="Text 4"/>
          <p:cNvSpPr/>
          <p:nvPr/>
        </p:nvSpPr>
        <p:spPr>
          <a:xfrm>
            <a:off x="5667137" y="4775121"/>
            <a:ext cx="3163372" cy="347186"/>
          </a:xfrm>
          <a:prstGeom prst="rect">
            <a:avLst/>
          </a:prstGeom>
          <a:noFill/>
          <a:ln/>
        </p:spPr>
        <p:txBody>
          <a:bodyPr wrap="none" rtlCol="0" anchor="t"/>
          <a:lstStyle/>
          <a:p>
            <a:pPr marL="0" indent="0" algn="l">
              <a:lnSpc>
                <a:spcPts val="2734"/>
              </a:lnSpc>
              <a:buNone/>
            </a:pPr>
            <a:r>
              <a:rPr lang="en-US" sz="2187" dirty="0">
                <a:solidFill>
                  <a:srgbClr val="454240"/>
                </a:solidFill>
                <a:latin typeface="Libre Baskerville" pitchFamily="34" charset="0"/>
                <a:ea typeface="Libre Baskerville" pitchFamily="34" charset="-122"/>
                <a:cs typeface="Libre Baskerville" pitchFamily="34" charset="-120"/>
              </a:rPr>
              <a:t>Hotel Revenue Trends</a:t>
            </a:r>
            <a:endParaRPr lang="en-US" sz="2187" dirty="0"/>
          </a:p>
        </p:txBody>
      </p:sp>
      <p:sp>
        <p:nvSpPr>
          <p:cNvPr id="10" name="Text 5"/>
          <p:cNvSpPr/>
          <p:nvPr/>
        </p:nvSpPr>
        <p:spPr>
          <a:xfrm>
            <a:off x="5667137" y="5255538"/>
            <a:ext cx="3296007" cy="1666280"/>
          </a:xfrm>
          <a:prstGeom prst="rect">
            <a:avLst/>
          </a:prstGeom>
          <a:noFill/>
          <a:ln/>
        </p:spPr>
        <p:txBody>
          <a:bodyPr wrap="square" rtlCol="0" anchor="t"/>
          <a:lstStyle/>
          <a:p>
            <a:pPr marL="0" indent="0" algn="l">
              <a:lnSpc>
                <a:spcPts val="2624"/>
              </a:lnSpc>
              <a:buNone/>
            </a:pPr>
            <a:r>
              <a:rPr lang="en-US" sz="1750" dirty="0">
                <a:solidFill>
                  <a:srgbClr val="454240"/>
                </a:solidFill>
                <a:latin typeface="DM Sans" pitchFamily="34" charset="0"/>
                <a:ea typeface="DM Sans" pitchFamily="34" charset="-122"/>
                <a:cs typeface="DM Sans" pitchFamily="34" charset="-120"/>
              </a:rPr>
              <a:t>Interactive data visualizations generated from SQL queries provide powerful tools for analyzing and presenting hotel financial performance.</a:t>
            </a:r>
            <a:endParaRPr lang="en-US" sz="1750" dirty="0"/>
          </a:p>
        </p:txBody>
      </p:sp>
      <p:pic>
        <p:nvPicPr>
          <p:cNvPr id="11" name="Image 3" descr="preencoded.png"/>
          <p:cNvPicPr>
            <a:picLocks noChangeAspect="1"/>
          </p:cNvPicPr>
          <p:nvPr/>
        </p:nvPicPr>
        <p:blipFill>
          <a:blip r:embed="rId6"/>
          <a:stretch>
            <a:fillRect/>
          </a:stretch>
        </p:blipFill>
        <p:spPr>
          <a:xfrm>
            <a:off x="9296400" y="2460427"/>
            <a:ext cx="3296007" cy="2037040"/>
          </a:xfrm>
          <a:prstGeom prst="rect">
            <a:avLst/>
          </a:prstGeom>
        </p:spPr>
      </p:pic>
      <p:sp>
        <p:nvSpPr>
          <p:cNvPr id="12" name="Text 6"/>
          <p:cNvSpPr/>
          <p:nvPr/>
        </p:nvSpPr>
        <p:spPr>
          <a:xfrm>
            <a:off x="9296400" y="4775121"/>
            <a:ext cx="3296007" cy="694373"/>
          </a:xfrm>
          <a:prstGeom prst="rect">
            <a:avLst/>
          </a:prstGeom>
          <a:noFill/>
          <a:ln/>
        </p:spPr>
        <p:txBody>
          <a:bodyPr wrap="square" rtlCol="0" anchor="t"/>
          <a:lstStyle/>
          <a:p>
            <a:pPr marL="0" indent="0" algn="l">
              <a:lnSpc>
                <a:spcPts val="2734"/>
              </a:lnSpc>
              <a:buNone/>
            </a:pPr>
            <a:r>
              <a:rPr lang="en-US" sz="2187" dirty="0">
                <a:solidFill>
                  <a:srgbClr val="454240"/>
                </a:solidFill>
                <a:latin typeface="Libre Baskerville" pitchFamily="34" charset="0"/>
                <a:ea typeface="Libre Baskerville" pitchFamily="34" charset="-122"/>
                <a:cs typeface="Libre Baskerville" pitchFamily="34" charset="-120"/>
              </a:rPr>
              <a:t>Customer Booking Patterns</a:t>
            </a:r>
            <a:endParaRPr lang="en-US" sz="2187" dirty="0"/>
          </a:p>
        </p:txBody>
      </p:sp>
      <p:sp>
        <p:nvSpPr>
          <p:cNvPr id="13" name="Text 7"/>
          <p:cNvSpPr/>
          <p:nvPr/>
        </p:nvSpPr>
        <p:spPr>
          <a:xfrm>
            <a:off x="9296400" y="5602724"/>
            <a:ext cx="3296007" cy="1999536"/>
          </a:xfrm>
          <a:prstGeom prst="rect">
            <a:avLst/>
          </a:prstGeom>
          <a:noFill/>
          <a:ln/>
        </p:spPr>
        <p:txBody>
          <a:bodyPr wrap="square" rtlCol="0" anchor="t"/>
          <a:lstStyle/>
          <a:p>
            <a:pPr marL="0" indent="0" algn="l">
              <a:lnSpc>
                <a:spcPts val="2624"/>
              </a:lnSpc>
              <a:buNone/>
            </a:pPr>
            <a:r>
              <a:rPr lang="en-US" sz="1750" dirty="0">
                <a:solidFill>
                  <a:srgbClr val="454240"/>
                </a:solidFill>
                <a:latin typeface="DM Sans" pitchFamily="34" charset="0"/>
                <a:ea typeface="DM Sans" pitchFamily="34" charset="-122"/>
                <a:cs typeface="DM Sans" pitchFamily="34" charset="-120"/>
              </a:rPr>
              <a:t>Displaying SQL query results as screenshots allows stakeholders to quickly understand customer behavior and booking trends for the hotel.</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TotalTime>
  <Words>912</Words>
  <Application>Microsoft Office PowerPoint</Application>
  <PresentationFormat>Custom</PresentationFormat>
  <Paragraphs>97</Paragraphs>
  <Slides>11</Slides>
  <Notes>11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Arial</vt:lpstr>
      <vt:lpstr>DM Sans</vt:lpstr>
      <vt:lpstr>Libre Baskerville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NIVEDITA SRIVASTAVA</cp:lastModifiedBy>
  <cp:revision>2</cp:revision>
  <dcterms:created xsi:type="dcterms:W3CDTF">2024-06-11T09:09:16Z</dcterms:created>
  <dcterms:modified xsi:type="dcterms:W3CDTF">2024-06-11T10:37:48Z</dcterms:modified>
</cp:coreProperties>
</file>